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75" r:id="rId3"/>
    <p:sldId id="257" r:id="rId4"/>
    <p:sldId id="270" r:id="rId5"/>
    <p:sldId id="280" r:id="rId6"/>
    <p:sldId id="265" r:id="rId7"/>
    <p:sldId id="260" r:id="rId8"/>
    <p:sldId id="278" r:id="rId9"/>
    <p:sldId id="283" r:id="rId10"/>
    <p:sldId id="279" r:id="rId11"/>
    <p:sldId id="264" r:id="rId12"/>
    <p:sldId id="282" r:id="rId13"/>
    <p:sldId id="267" r:id="rId14"/>
    <p:sldId id="273" r:id="rId15"/>
    <p:sldId id="284"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FFF"/>
    <a:srgbClr val="91B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89" d="100"/>
          <a:sy n="89" d="100"/>
        </p:scale>
        <p:origin x="-45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E959B-B43F-4326-BAF2-99B1648F7D1B}" type="datetimeFigureOut">
              <a:rPr lang="en-GB" smtClean="0"/>
              <a:t>22/09/2020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DC4F4-D053-4AF3-9588-A80BC379FE57}" type="slidenum">
              <a:rPr lang="en-GB" smtClean="0"/>
              <a:t>‹#›</a:t>
            </a:fld>
            <a:endParaRPr lang="en-GB"/>
          </a:p>
        </p:txBody>
      </p:sp>
    </p:spTree>
    <p:extLst>
      <p:ext uri="{BB962C8B-B14F-4D97-AF65-F5344CB8AC3E}">
        <p14:creationId xmlns:p14="http://schemas.microsoft.com/office/powerpoint/2010/main" val="218731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DC4F4-D053-4AF3-9588-A80BC379FE57}" type="slidenum">
              <a:rPr lang="en-GB" smtClean="0"/>
              <a:t>7</a:t>
            </a:fld>
            <a:endParaRPr lang="en-GB"/>
          </a:p>
        </p:txBody>
      </p:sp>
    </p:spTree>
    <p:extLst>
      <p:ext uri="{BB962C8B-B14F-4D97-AF65-F5344CB8AC3E}">
        <p14:creationId xmlns:p14="http://schemas.microsoft.com/office/powerpoint/2010/main" val="98981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DC4F4-D053-4AF3-9588-A80BC379FE57}" type="slidenum">
              <a:rPr lang="en-GB" smtClean="0"/>
              <a:t>9</a:t>
            </a:fld>
            <a:endParaRPr lang="en-GB"/>
          </a:p>
        </p:txBody>
      </p:sp>
    </p:spTree>
    <p:extLst>
      <p:ext uri="{BB962C8B-B14F-4D97-AF65-F5344CB8AC3E}">
        <p14:creationId xmlns:p14="http://schemas.microsoft.com/office/powerpoint/2010/main" val="317016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DC4F4-D053-4AF3-9588-A80BC379FE57}" type="slidenum">
              <a:rPr lang="en-GB" smtClean="0"/>
              <a:t>14</a:t>
            </a:fld>
            <a:endParaRPr lang="en-GB"/>
          </a:p>
        </p:txBody>
      </p:sp>
    </p:spTree>
    <p:extLst>
      <p:ext uri="{BB962C8B-B14F-4D97-AF65-F5344CB8AC3E}">
        <p14:creationId xmlns:p14="http://schemas.microsoft.com/office/powerpoint/2010/main" val="238993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DC6CA8-BCA2-44FA-8ECC-3B341621ED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467B23EC-2CE0-4E40-A785-8922CF981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E9261CE2-3151-4E58-859F-4976252A42D9}"/>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5" name="Footer Placeholder 4">
            <a:extLst>
              <a:ext uri="{FF2B5EF4-FFF2-40B4-BE49-F238E27FC236}">
                <a16:creationId xmlns="" xmlns:a16="http://schemas.microsoft.com/office/drawing/2014/main" id="{FB50137E-608E-4089-B783-4198B0DCC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E58D35E-CD30-446F-BED7-0CE936868847}"/>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34735088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1444B-E23F-4956-870A-0174F79216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5025433-F068-4AC4-8713-101697E43E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3972D58-4409-4032-9DF7-ABC6544C14B5}"/>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5" name="Footer Placeholder 4">
            <a:extLst>
              <a:ext uri="{FF2B5EF4-FFF2-40B4-BE49-F238E27FC236}">
                <a16:creationId xmlns="" xmlns:a16="http://schemas.microsoft.com/office/drawing/2014/main" id="{175D1013-3C30-464E-A276-39D93DB62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21A83BF-B002-40A3-83A2-34C8137DB932}"/>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40987428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74F5D39-3FBA-4C99-803A-02A301F772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2730351-48AB-40FE-B998-9F0F4C29B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6EBAA54-74D4-4A98-A36F-6781764098B6}"/>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5" name="Footer Placeholder 4">
            <a:extLst>
              <a:ext uri="{FF2B5EF4-FFF2-40B4-BE49-F238E27FC236}">
                <a16:creationId xmlns="" xmlns:a16="http://schemas.microsoft.com/office/drawing/2014/main" id="{94EBE0B1-9659-4E86-9D8C-FDB2C74E3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ED5BC20-2310-4809-8C98-36907A8EDDD0}"/>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72830777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4C962-F7F1-46A9-AC97-0E219862A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43386AB-6A39-4C32-A9AB-3CE594F19A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5F5B0EE-92BF-4C4A-857B-3D6A61969D40}"/>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5" name="Footer Placeholder 4">
            <a:extLst>
              <a:ext uri="{FF2B5EF4-FFF2-40B4-BE49-F238E27FC236}">
                <a16:creationId xmlns="" xmlns:a16="http://schemas.microsoft.com/office/drawing/2014/main" id="{F3CDF752-8C36-4F3C-94BE-3A2B1A5EF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EDBA57C-D171-4922-B8A2-7006EB6E4D73}"/>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31169908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F6523-9302-4C89-9671-B4BD677E20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6843B2E-0BED-4259-9F9F-C42FD1359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6F65A20-8218-4D5D-BC3E-6AE094B81AB4}"/>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5" name="Footer Placeholder 4">
            <a:extLst>
              <a:ext uri="{FF2B5EF4-FFF2-40B4-BE49-F238E27FC236}">
                <a16:creationId xmlns="" xmlns:a16="http://schemas.microsoft.com/office/drawing/2014/main" id="{9F4363C5-BFC6-419D-AD23-50AF7EDC1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09F84FD-82A2-44C8-8740-22AEAC978FE0}"/>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575563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33152D-E17C-4675-9BF1-1709CFEF03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93CB419-5E25-4122-8734-EE4D5475B1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2814DDFB-1881-444F-A9E1-EC52BCCDD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579D741-82CE-44FB-8C01-8BECE4D7BCBD}"/>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6" name="Footer Placeholder 5">
            <a:extLst>
              <a:ext uri="{FF2B5EF4-FFF2-40B4-BE49-F238E27FC236}">
                <a16:creationId xmlns="" xmlns:a16="http://schemas.microsoft.com/office/drawing/2014/main" id="{BEF0E01C-A771-49FC-92AA-4D0F1783F6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9CE3F24-A8D0-4CF1-8479-C8D7389EDFE0}"/>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33702184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C1EF0-84F6-40E3-84FC-6B489F8102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4C69419-DCED-4F7E-AD08-303D83B4B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69E86D-B85C-4EC6-9467-EC68D9C18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A269AD2-61AC-4646-B9C2-636BC5FFC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FCA834-7259-4F27-A679-926459F42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10028D4A-FABE-4DB2-88E6-2901705471D2}"/>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8" name="Footer Placeholder 7">
            <a:extLst>
              <a:ext uri="{FF2B5EF4-FFF2-40B4-BE49-F238E27FC236}">
                <a16:creationId xmlns="" xmlns:a16="http://schemas.microsoft.com/office/drawing/2014/main" id="{18A1F33B-D8FA-465E-9356-456711CD68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60B1CF64-5054-4DFA-9234-482654B5CE2B}"/>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7917755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1BE62-F631-4256-9EEE-4FA91909C4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6FF89A6-E83A-438C-A5D3-409580FB7EBE}"/>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4" name="Footer Placeholder 3">
            <a:extLst>
              <a:ext uri="{FF2B5EF4-FFF2-40B4-BE49-F238E27FC236}">
                <a16:creationId xmlns="" xmlns:a16="http://schemas.microsoft.com/office/drawing/2014/main" id="{B3955945-6ACA-4DEC-841C-4A28340982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0305F84-054C-4CE8-BBC5-D14F91277692}"/>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5857351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54CB41A-2490-4D6C-A545-BCFBDCB53296}"/>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3" name="Footer Placeholder 2">
            <a:extLst>
              <a:ext uri="{FF2B5EF4-FFF2-40B4-BE49-F238E27FC236}">
                <a16:creationId xmlns="" xmlns:a16="http://schemas.microsoft.com/office/drawing/2014/main" id="{957AD898-6DA0-4887-AC08-3CA7DB75FB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6A8FAFA-F93D-4433-A809-E2D86137BA8A}"/>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10313583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5502EC-5C2E-455E-BEB4-C0584F6D1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5BFBB32-E8D0-4570-B304-B1D30621DD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F318797-3E28-4434-BD84-49490A771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1FD04EC-3186-448F-B240-5AF266917589}"/>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6" name="Footer Placeholder 5">
            <a:extLst>
              <a:ext uri="{FF2B5EF4-FFF2-40B4-BE49-F238E27FC236}">
                <a16:creationId xmlns="" xmlns:a16="http://schemas.microsoft.com/office/drawing/2014/main" id="{798F5615-7DAF-4BC9-9DB9-1D0AF86451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5342128-CDC5-4DEE-8C61-B0391F923C9A}"/>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2519029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1A0FD-7E60-48E2-93A3-15DAD30BC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3799F46F-25DE-4F53-81C7-CD2B5BFD0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A4342FF7-7F73-4542-9C9F-EAF2BA68C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7704FAF-DCDA-4187-AAD4-87202FC458DC}"/>
              </a:ext>
            </a:extLst>
          </p:cNvPr>
          <p:cNvSpPr>
            <a:spLocks noGrp="1"/>
          </p:cNvSpPr>
          <p:nvPr>
            <p:ph type="dt" sz="half" idx="10"/>
          </p:nvPr>
        </p:nvSpPr>
        <p:spPr/>
        <p:txBody>
          <a:bodyPr/>
          <a:lstStyle/>
          <a:p>
            <a:fld id="{5E6D047F-2AC0-4247-855A-FF904843F672}" type="datetimeFigureOut">
              <a:rPr lang="en-GB" smtClean="0"/>
              <a:t>22/09/2020</a:t>
            </a:fld>
            <a:endParaRPr lang="en-GB"/>
          </a:p>
        </p:txBody>
      </p:sp>
      <p:sp>
        <p:nvSpPr>
          <p:cNvPr id="6" name="Footer Placeholder 5">
            <a:extLst>
              <a:ext uri="{FF2B5EF4-FFF2-40B4-BE49-F238E27FC236}">
                <a16:creationId xmlns="" xmlns:a16="http://schemas.microsoft.com/office/drawing/2014/main" id="{8C09656E-973E-4322-9A85-8665FF78BB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5214660-EF03-44BA-96BC-4C73D4770819}"/>
              </a:ext>
            </a:extLst>
          </p:cNvPr>
          <p:cNvSpPr>
            <a:spLocks noGrp="1"/>
          </p:cNvSpPr>
          <p:nvPr>
            <p:ph type="sldNum" sz="quarter" idx="12"/>
          </p:nvPr>
        </p:nvSpPr>
        <p:spPr/>
        <p:txBody>
          <a:bodyPr/>
          <a:lstStyle/>
          <a:p>
            <a:fld id="{331592A2-E6F3-457C-8877-D0794C7C4A19}" type="slidenum">
              <a:rPr lang="en-GB" smtClean="0"/>
              <a:t>‹#›</a:t>
            </a:fld>
            <a:endParaRPr lang="en-GB"/>
          </a:p>
        </p:txBody>
      </p:sp>
    </p:spTree>
    <p:extLst>
      <p:ext uri="{BB962C8B-B14F-4D97-AF65-F5344CB8AC3E}">
        <p14:creationId xmlns:p14="http://schemas.microsoft.com/office/powerpoint/2010/main" val="18665926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30F28A5-ACAA-49EC-A5F7-AE6A1C319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B010B82-496B-4828-9663-E0449560D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1151D3A-52F2-477A-A581-99B65F7A1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D047F-2AC0-4247-855A-FF904843F672}" type="datetimeFigureOut">
              <a:rPr lang="en-GB" smtClean="0"/>
              <a:t>22/09/2020</a:t>
            </a:fld>
            <a:endParaRPr lang="en-GB"/>
          </a:p>
        </p:txBody>
      </p:sp>
      <p:sp>
        <p:nvSpPr>
          <p:cNvPr id="5" name="Footer Placeholder 4">
            <a:extLst>
              <a:ext uri="{FF2B5EF4-FFF2-40B4-BE49-F238E27FC236}">
                <a16:creationId xmlns="" xmlns:a16="http://schemas.microsoft.com/office/drawing/2014/main" id="{8E068B11-12B2-4FAC-8DCD-8A74669F6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CA01CBF6-FDC5-4528-9543-883C8FE33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592A2-E6F3-457C-8877-D0794C7C4A19}" type="slidenum">
              <a:rPr lang="en-GB" smtClean="0"/>
              <a:t>‹#›</a:t>
            </a:fld>
            <a:endParaRPr lang="en-GB"/>
          </a:p>
        </p:txBody>
      </p:sp>
    </p:spTree>
    <p:extLst>
      <p:ext uri="{BB962C8B-B14F-4D97-AF65-F5344CB8AC3E}">
        <p14:creationId xmlns:p14="http://schemas.microsoft.com/office/powerpoint/2010/main" val="230437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it.ly/UniComplic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dsmovement.net/colonialism-and-apartheid/summary" TargetMode="External"/><Relationship Id="rId7" Type="http://schemas.openxmlformats.org/officeDocument/2006/relationships/hyperlink" Target="mailto:lewis.backon@palestinecampaign.org" TargetMode="External"/><Relationship Id="rId2" Type="http://schemas.openxmlformats.org/officeDocument/2006/relationships/hyperlink" Target="https://vimeo.com/ondemand/roadmaptoapartheid" TargetMode="External"/><Relationship Id="rId1" Type="http://schemas.openxmlformats.org/officeDocument/2006/relationships/slideLayout" Target="../slideLayouts/slideLayout2.xml"/><Relationship Id="rId6" Type="http://schemas.openxmlformats.org/officeDocument/2006/relationships/hyperlink" Target="https://www.palestinecampaign.org/wp-content/uploads/AOC-guide-2020.pdf" TargetMode="External"/><Relationship Id="rId5" Type="http://schemas.openxmlformats.org/officeDocument/2006/relationships/hyperlink" Target="https://www.palestinecampaign.org/resources/factsheets/" TargetMode="External"/><Relationship Id="rId4" Type="http://schemas.openxmlformats.org/officeDocument/2006/relationships/hyperlink" Target="https://www.youtube.com/watch?v=Y58njT2oXfE&amp;ab_channel=JewishVoiceforPeac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lestine wallpaper | 5616x3744 | 486095 | WallpaperUP">
            <a:extLst>
              <a:ext uri="{FF2B5EF4-FFF2-40B4-BE49-F238E27FC236}">
                <a16:creationId xmlns="" xmlns:a16="http://schemas.microsoft.com/office/drawing/2014/main" id="{04AFDF95-5620-4A2A-9329-2099865A8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47C6CE7D-5CBB-4EA6-832F-EBA29519089A}"/>
              </a:ext>
            </a:extLst>
          </p:cNvPr>
          <p:cNvPicPr>
            <a:picLocks noChangeAspect="1"/>
          </p:cNvPicPr>
          <p:nvPr/>
        </p:nvPicPr>
        <p:blipFill>
          <a:blip r:embed="rId3"/>
          <a:stretch>
            <a:fillRect/>
          </a:stretch>
        </p:blipFill>
        <p:spPr>
          <a:xfrm>
            <a:off x="88264" y="5913709"/>
            <a:ext cx="2098230" cy="860425"/>
          </a:xfrm>
          <a:prstGeom prst="rect">
            <a:avLst/>
          </a:prstGeom>
        </p:spPr>
      </p:pic>
      <p:sp>
        <p:nvSpPr>
          <p:cNvPr id="4" name="Rectangle 3">
            <a:extLst>
              <a:ext uri="{FF2B5EF4-FFF2-40B4-BE49-F238E27FC236}">
                <a16:creationId xmlns="" xmlns:a16="http://schemas.microsoft.com/office/drawing/2014/main" id="{6453A8F9-BE7A-4195-BD0B-5D33919AB951}"/>
              </a:ext>
            </a:extLst>
          </p:cNvPr>
          <p:cNvSpPr/>
          <p:nvPr/>
        </p:nvSpPr>
        <p:spPr>
          <a:xfrm>
            <a:off x="1805707" y="387350"/>
            <a:ext cx="8580586" cy="1754326"/>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venir Next LT Pro" panose="020B0504020202020204" pitchFamily="34" charset="0"/>
              </a:rPr>
              <a:t>Palestine: A Brief History &amp; Campaigns</a:t>
            </a:r>
          </a:p>
        </p:txBody>
      </p:sp>
    </p:spTree>
    <p:extLst>
      <p:ext uri="{BB962C8B-B14F-4D97-AF65-F5344CB8AC3E}">
        <p14:creationId xmlns:p14="http://schemas.microsoft.com/office/powerpoint/2010/main" val="13746732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29F8F58-8BC1-4553-8AEE-25D4BE9985B5}"/>
              </a:ext>
            </a:extLst>
          </p:cNvPr>
          <p:cNvSpPr>
            <a:spLocks noGrp="1"/>
          </p:cNvSpPr>
          <p:nvPr>
            <p:ph type="title"/>
          </p:nvPr>
        </p:nvSpPr>
        <p:spPr>
          <a:xfrm>
            <a:off x="3768852" y="155288"/>
            <a:ext cx="4654295" cy="1329236"/>
          </a:xfrm>
          <a:solidFill>
            <a:schemeClr val="bg1"/>
          </a:solidFill>
          <a:ln w="19050">
            <a:noFill/>
          </a:ln>
        </p:spPr>
        <p:txBody>
          <a:bodyPr vert="horz" wrap="square" lIns="91440" tIns="45720" rIns="91440" bIns="45720" rtlCol="0">
            <a:normAutofit/>
          </a:bodyPr>
          <a:lstStyle/>
          <a:p>
            <a:pPr algn="ctr"/>
            <a:r>
              <a:rPr lang="en-US" sz="3200" b="1" kern="1200" dirty="0">
                <a:latin typeface="Avenir Next LT Pro" panose="020B0504020202020204" pitchFamily="34" charset="0"/>
              </a:rPr>
              <a:t>SUMMARY</a:t>
            </a:r>
            <a:br>
              <a:rPr lang="en-US" sz="3200" b="1" kern="1200" dirty="0">
                <a:latin typeface="Avenir Next LT Pro" panose="020B0504020202020204" pitchFamily="34" charset="0"/>
              </a:rPr>
            </a:br>
            <a:r>
              <a:rPr lang="en-US" sz="3200" b="1" kern="1200" dirty="0">
                <a:latin typeface="Avenir Next LT Pro" panose="020B0504020202020204" pitchFamily="34" charset="0"/>
              </a:rPr>
              <a:t>Palestine</a:t>
            </a:r>
            <a:r>
              <a:rPr lang="en-US" sz="3200" b="1" dirty="0">
                <a:latin typeface="Avenir Next LT Pro" panose="020B0504020202020204" pitchFamily="34" charset="0"/>
              </a:rPr>
              <a:t> </a:t>
            </a:r>
            <a:r>
              <a:rPr lang="en-US" sz="3200" b="1" kern="1200" dirty="0">
                <a:latin typeface="Avenir Next LT Pro" panose="020B0504020202020204" pitchFamily="34" charset="0"/>
              </a:rPr>
              <a:t>(1948-2019)</a:t>
            </a:r>
          </a:p>
        </p:txBody>
      </p:sp>
      <p:sp>
        <p:nvSpPr>
          <p:cNvPr id="6" name="Content Placeholder 16">
            <a:extLst>
              <a:ext uri="{FF2B5EF4-FFF2-40B4-BE49-F238E27FC236}">
                <a16:creationId xmlns="" xmlns:a16="http://schemas.microsoft.com/office/drawing/2014/main" id="{9FE73351-F667-431C-8243-A2A8831D2B8F}"/>
              </a:ext>
            </a:extLst>
          </p:cNvPr>
          <p:cNvSpPr>
            <a:spLocks noGrp="1"/>
          </p:cNvSpPr>
          <p:nvPr>
            <p:ph idx="1"/>
          </p:nvPr>
        </p:nvSpPr>
        <p:spPr>
          <a:xfrm>
            <a:off x="280743" y="978052"/>
            <a:ext cx="11563425" cy="1597315"/>
          </a:xfrm>
        </p:spPr>
        <p:txBody>
          <a:bodyPr>
            <a:noAutofit/>
          </a:bodyPr>
          <a:lstStyle/>
          <a:p>
            <a:pPr marL="457200" lvl="1" indent="0" algn="ctr">
              <a:buNone/>
            </a:pPr>
            <a:endParaRPr lang="en-US" dirty="0">
              <a:latin typeface="Avenir Next LT Pro" panose="020B0504020202020204" pitchFamily="34" charset="0"/>
            </a:endParaRPr>
          </a:p>
          <a:p>
            <a:pPr lvl="1">
              <a:buFont typeface="Wingdings" panose="05000000000000000000" pitchFamily="2" charset="2"/>
              <a:buChar char="§"/>
            </a:pPr>
            <a:r>
              <a:rPr lang="en-GB" sz="1900" dirty="0">
                <a:latin typeface="Avenir Next LT Pro"/>
              </a:rPr>
              <a:t>Since 1948 Israel has aimed to control and settle as much of the land of historic Palestine as possible and drive as many of the indigenous Palestinian population from the land as it can.</a:t>
            </a:r>
            <a:endParaRPr lang="en-US" sz="1900" dirty="0">
              <a:latin typeface="Avenir Next LT Pro" panose="020B0504020202020204" pitchFamily="34" charset="0"/>
            </a:endParaRPr>
          </a:p>
          <a:p>
            <a:pPr lvl="1">
              <a:buFont typeface="Wingdings" panose="05000000000000000000" pitchFamily="2" charset="2"/>
              <a:buChar char="§"/>
            </a:pPr>
            <a:r>
              <a:rPr lang="en-US" sz="1900" dirty="0">
                <a:latin typeface="Avenir Next LT Pro" panose="020B0504020202020204" pitchFamily="34" charset="0"/>
              </a:rPr>
              <a:t>Palestinians in enclaves as illegal Israeli settlements expand and Palestinian dispossession continues</a:t>
            </a:r>
          </a:p>
          <a:p>
            <a:pPr lvl="1">
              <a:buFont typeface="Wingdings" panose="05000000000000000000" pitchFamily="2" charset="2"/>
              <a:buChar char="§"/>
            </a:pPr>
            <a:r>
              <a:rPr lang="en-US" sz="1900" dirty="0">
                <a:latin typeface="Avenir Next LT Pro" panose="020B0504020202020204" pitchFamily="34" charset="0"/>
              </a:rPr>
              <a:t>Israel controls land, sea &amp; air over historic Palestine. Land and people subjected to a matrix of control and domination, which affects </a:t>
            </a:r>
            <a:r>
              <a:rPr lang="en-US" sz="1900" dirty="0" smtClean="0">
                <a:latin typeface="Avenir Next LT Pro" panose="020B0504020202020204" pitchFamily="34" charset="0"/>
              </a:rPr>
              <a:t>segments </a:t>
            </a:r>
            <a:r>
              <a:rPr lang="en-US" sz="1900" dirty="0">
                <a:latin typeface="Avenir Next LT Pro" panose="020B0504020202020204" pitchFamily="34" charset="0"/>
              </a:rPr>
              <a:t>of the Palestinian population differently.</a:t>
            </a:r>
          </a:p>
          <a:p>
            <a:pPr lvl="1">
              <a:buFont typeface="Wingdings" panose="05000000000000000000" pitchFamily="2" charset="2"/>
              <a:buChar char="§"/>
            </a:pPr>
            <a:r>
              <a:rPr lang="en-US" sz="1900" dirty="0">
                <a:latin typeface="Avenir Next LT Pro" panose="020B0504020202020204" pitchFamily="34" charset="0"/>
              </a:rPr>
              <a:t>This system of racial discrimination amounts to the crime of apartheid under international law.</a:t>
            </a:r>
          </a:p>
        </p:txBody>
      </p:sp>
      <p:pic>
        <p:nvPicPr>
          <p:cNvPr id="7" name="Picture 6">
            <a:extLst>
              <a:ext uri="{FF2B5EF4-FFF2-40B4-BE49-F238E27FC236}">
                <a16:creationId xmlns="" xmlns:a16="http://schemas.microsoft.com/office/drawing/2014/main" id="{4817E1BB-AFB2-41D8-BB04-BB76D4B11645}"/>
              </a:ext>
            </a:extLst>
          </p:cNvPr>
          <p:cNvPicPr>
            <a:picLocks noChangeAspect="1"/>
          </p:cNvPicPr>
          <p:nvPr/>
        </p:nvPicPr>
        <p:blipFill>
          <a:blip r:embed="rId2"/>
          <a:stretch>
            <a:fillRect/>
          </a:stretch>
        </p:blipFill>
        <p:spPr>
          <a:xfrm>
            <a:off x="5688048" y="3872753"/>
            <a:ext cx="3023146" cy="2608790"/>
          </a:xfrm>
          <a:prstGeom prst="rect">
            <a:avLst/>
          </a:prstGeom>
        </p:spPr>
      </p:pic>
      <p:pic>
        <p:nvPicPr>
          <p:cNvPr id="8" name="Content Placeholder 3">
            <a:extLst>
              <a:ext uri="{FF2B5EF4-FFF2-40B4-BE49-F238E27FC236}">
                <a16:creationId xmlns="" xmlns:a16="http://schemas.microsoft.com/office/drawing/2014/main" id="{FF219AB0-6154-44C9-A0D8-79D322758A47}"/>
              </a:ext>
            </a:extLst>
          </p:cNvPr>
          <p:cNvPicPr>
            <a:picLocks noChangeAspect="1"/>
          </p:cNvPicPr>
          <p:nvPr/>
        </p:nvPicPr>
        <p:blipFill>
          <a:blip r:embed="rId3"/>
          <a:stretch>
            <a:fillRect/>
          </a:stretch>
        </p:blipFill>
        <p:spPr>
          <a:xfrm>
            <a:off x="263580" y="3728731"/>
            <a:ext cx="4090122" cy="2873311"/>
          </a:xfrm>
          <a:prstGeom prst="rect">
            <a:avLst/>
          </a:prstGeom>
        </p:spPr>
      </p:pic>
      <p:pic>
        <p:nvPicPr>
          <p:cNvPr id="6148" name="Picture 4" descr="How Israeli military laws have deprived Palestinians of civil rights for  over half a century - IFEX">
            <a:extLst>
              <a:ext uri="{FF2B5EF4-FFF2-40B4-BE49-F238E27FC236}">
                <a16:creationId xmlns="" xmlns:a16="http://schemas.microsoft.com/office/drawing/2014/main" id="{3E173C8E-6931-48D7-8DF4-1018C7E044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7467" y="3967544"/>
            <a:ext cx="3156930" cy="210251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 xmlns:a16="http://schemas.microsoft.com/office/drawing/2014/main" id="{11AB1130-A5E0-4E77-B828-18B7B8AFF0F1}"/>
              </a:ext>
            </a:extLst>
          </p:cNvPr>
          <p:cNvSpPr/>
          <p:nvPr/>
        </p:nvSpPr>
        <p:spPr>
          <a:xfrm>
            <a:off x="4519975" y="4707516"/>
            <a:ext cx="1001800" cy="6225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5627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oycott, Divestment, Sanctions | War on Want">
            <a:extLst>
              <a:ext uri="{FF2B5EF4-FFF2-40B4-BE49-F238E27FC236}">
                <a16:creationId xmlns="" xmlns:a16="http://schemas.microsoft.com/office/drawing/2014/main" id="{45CAC5FD-6605-4868-8D77-EC77674CA62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12192001" cy="6858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7E9C8AE4-AC4D-4AC1-BB80-8B756AACD0A6}"/>
              </a:ext>
            </a:extLst>
          </p:cNvPr>
          <p:cNvSpPr>
            <a:spLocks noGrp="1"/>
          </p:cNvSpPr>
          <p:nvPr>
            <p:ph type="title"/>
          </p:nvPr>
        </p:nvSpPr>
        <p:spPr>
          <a:xfrm>
            <a:off x="838199" y="523080"/>
            <a:ext cx="7477125" cy="1325563"/>
          </a:xfrm>
        </p:spPr>
        <p:txBody>
          <a:bodyPr>
            <a:normAutofit/>
          </a:bodyPr>
          <a:lstStyle/>
          <a:p>
            <a:r>
              <a:rPr lang="en-GB" sz="3600" b="1" u="sng" dirty="0">
                <a:latin typeface="Avenir Next LT Pro" panose="020B0504020202020204" pitchFamily="34" charset="0"/>
              </a:rPr>
              <a:t>Boycott, Divestment, Sanctions (BDS)</a:t>
            </a:r>
          </a:p>
        </p:txBody>
      </p:sp>
      <p:sp>
        <p:nvSpPr>
          <p:cNvPr id="3" name="Content Placeholder 2">
            <a:extLst>
              <a:ext uri="{FF2B5EF4-FFF2-40B4-BE49-F238E27FC236}">
                <a16:creationId xmlns="" xmlns:a16="http://schemas.microsoft.com/office/drawing/2014/main" id="{C3958880-109B-44BC-8D2B-7A5DA614098C}"/>
              </a:ext>
            </a:extLst>
          </p:cNvPr>
          <p:cNvSpPr>
            <a:spLocks noGrp="1"/>
          </p:cNvSpPr>
          <p:nvPr>
            <p:ph idx="1"/>
          </p:nvPr>
        </p:nvSpPr>
        <p:spPr>
          <a:xfrm>
            <a:off x="838199" y="1983582"/>
            <a:ext cx="10515600" cy="4351338"/>
          </a:xfrm>
        </p:spPr>
        <p:txBody>
          <a:bodyPr>
            <a:normAutofit fontScale="85000" lnSpcReduction="20000"/>
          </a:bodyPr>
          <a:lstStyle/>
          <a:p>
            <a:pPr marL="0" indent="0">
              <a:buNone/>
            </a:pPr>
            <a:r>
              <a:rPr lang="en-GB" dirty="0">
                <a:latin typeface="Avenir Next LT Pro" panose="020B0504020202020204" pitchFamily="34" charset="0"/>
              </a:rPr>
              <a:t>Launch: July 2005 </a:t>
            </a:r>
          </a:p>
          <a:p>
            <a:pPr>
              <a:buFont typeface="Wingdings" panose="05000000000000000000" pitchFamily="2" charset="2"/>
              <a:buChar char="Ø"/>
            </a:pPr>
            <a:endParaRPr lang="en-GB" dirty="0">
              <a:latin typeface="Avenir Next LT Pro" panose="020B0504020202020204" pitchFamily="34" charset="0"/>
            </a:endParaRPr>
          </a:p>
          <a:p>
            <a:pPr marL="0" indent="0">
              <a:buNone/>
            </a:pPr>
            <a:r>
              <a:rPr lang="en-GB" dirty="0">
                <a:latin typeface="Avenir Next LT Pro" panose="020B0504020202020204" pitchFamily="34" charset="0"/>
              </a:rPr>
              <a:t>Grassroots movement founded by large coalition of 170 Palestinian civil society organisations, including Trade Unions, Student Groups, </a:t>
            </a:r>
            <a:r>
              <a:rPr lang="en-GB" dirty="0" err="1">
                <a:latin typeface="Avenir Next LT Pro" panose="020B0504020202020204" pitchFamily="34" charset="0"/>
              </a:rPr>
              <a:t>Womens</a:t>
            </a:r>
            <a:r>
              <a:rPr lang="en-GB" dirty="0">
                <a:latin typeface="Avenir Next LT Pro" panose="020B0504020202020204" pitchFamily="34" charset="0"/>
              </a:rPr>
              <a:t>’ Groups and other organisations. Calls for boycott, divestment and sanctions targeting Israeli state and complicit companies and institutions. Means of putting pressure on Israel to comply with international law.</a:t>
            </a:r>
          </a:p>
          <a:p>
            <a:pPr>
              <a:buFont typeface="Wingdings" panose="05000000000000000000" pitchFamily="2" charset="2"/>
              <a:buChar char="Ø"/>
            </a:pPr>
            <a:endParaRPr lang="en-GB" dirty="0">
              <a:latin typeface="Avenir Next LT Pro" panose="020B0504020202020204" pitchFamily="34" charset="0"/>
            </a:endParaRPr>
          </a:p>
          <a:p>
            <a:pPr marL="0" indent="0">
              <a:buNone/>
            </a:pPr>
            <a:r>
              <a:rPr lang="en-GB" b="1" u="sng" dirty="0">
                <a:latin typeface="Avenir Next LT Pro" panose="020B0504020202020204" pitchFamily="34" charset="0"/>
              </a:rPr>
              <a:t>Objectives:</a:t>
            </a:r>
          </a:p>
          <a:p>
            <a:pPr lvl="1">
              <a:buFont typeface="Wingdings" panose="05000000000000000000" pitchFamily="2" charset="2"/>
              <a:buChar char="§"/>
            </a:pPr>
            <a:r>
              <a:rPr lang="en-GB" dirty="0">
                <a:latin typeface="Avenir Next LT Pro" panose="020B0504020202020204" pitchFamily="34" charset="0"/>
              </a:rPr>
              <a:t>Ending occupation of East Jerusalem &amp; West Bank, lifting siege of Gaza and dismantling the Separation Wall.</a:t>
            </a:r>
          </a:p>
          <a:p>
            <a:pPr lvl="1">
              <a:buFont typeface="Wingdings" panose="05000000000000000000" pitchFamily="2" charset="2"/>
              <a:buChar char="§"/>
            </a:pPr>
            <a:r>
              <a:rPr lang="en-GB" dirty="0">
                <a:latin typeface="Avenir Next LT Pro" panose="020B0504020202020204" pitchFamily="34" charset="0"/>
              </a:rPr>
              <a:t>Palestinian Right of </a:t>
            </a:r>
            <a:r>
              <a:rPr lang="en-GB" dirty="0" smtClean="0">
                <a:latin typeface="Avenir Next LT Pro" panose="020B0504020202020204" pitchFamily="34" charset="0"/>
              </a:rPr>
              <a:t>Return for refugees and their descendants. </a:t>
            </a:r>
            <a:endParaRPr lang="en-GB" dirty="0">
              <a:latin typeface="Avenir Next LT Pro" panose="020B0504020202020204" pitchFamily="34" charset="0"/>
            </a:endParaRPr>
          </a:p>
          <a:p>
            <a:pPr lvl="1">
              <a:buFont typeface="Wingdings" panose="05000000000000000000" pitchFamily="2" charset="2"/>
              <a:buChar char="§"/>
            </a:pPr>
            <a:r>
              <a:rPr lang="en-GB" dirty="0">
                <a:latin typeface="Avenir Next LT Pro" panose="020B0504020202020204" pitchFamily="34" charset="0"/>
              </a:rPr>
              <a:t>Equality for Palestinians living in Israel.</a:t>
            </a:r>
          </a:p>
          <a:p>
            <a:pPr marL="0" indent="0">
              <a:buNone/>
            </a:pPr>
            <a:endParaRPr lang="en-GB" dirty="0">
              <a:latin typeface="Avenir Next LT Pro" panose="020B0504020202020204" pitchFamily="34" charset="0"/>
            </a:endParaRPr>
          </a:p>
          <a:p>
            <a:pPr lvl="1"/>
            <a:endParaRPr lang="en-GB" dirty="0">
              <a:latin typeface="Avenir Next LT Pro" panose="020B0504020202020204" pitchFamily="34" charset="0"/>
            </a:endParaRPr>
          </a:p>
          <a:p>
            <a:endParaRPr lang="en-GB" dirty="0">
              <a:latin typeface="Avenir Next LT Pro" panose="020B0504020202020204" pitchFamily="34" charset="0"/>
            </a:endParaRPr>
          </a:p>
          <a:p>
            <a:endParaRPr lang="en-GB" dirty="0">
              <a:latin typeface="Avenir Next LT Pro" panose="020B0504020202020204" pitchFamily="34" charset="0"/>
            </a:endParaRPr>
          </a:p>
        </p:txBody>
      </p:sp>
      <p:pic>
        <p:nvPicPr>
          <p:cNvPr id="4" name="Picture 3">
            <a:extLst>
              <a:ext uri="{FF2B5EF4-FFF2-40B4-BE49-F238E27FC236}">
                <a16:creationId xmlns="" xmlns:a16="http://schemas.microsoft.com/office/drawing/2014/main" id="{DC5AB653-5980-4D66-9FB7-0843293BAFCD}"/>
              </a:ext>
            </a:extLst>
          </p:cNvPr>
          <p:cNvPicPr>
            <a:picLocks noChangeAspect="1"/>
          </p:cNvPicPr>
          <p:nvPr/>
        </p:nvPicPr>
        <p:blipFill>
          <a:blip r:embed="rId3"/>
          <a:stretch>
            <a:fillRect/>
          </a:stretch>
        </p:blipFill>
        <p:spPr>
          <a:xfrm>
            <a:off x="8725165" y="523080"/>
            <a:ext cx="3085835" cy="1009651"/>
          </a:xfrm>
          <a:prstGeom prst="rect">
            <a:avLst/>
          </a:prstGeom>
        </p:spPr>
      </p:pic>
    </p:spTree>
    <p:extLst>
      <p:ext uri="{BB962C8B-B14F-4D97-AF65-F5344CB8AC3E}">
        <p14:creationId xmlns:p14="http://schemas.microsoft.com/office/powerpoint/2010/main" val="4175896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venir Next LT Pro"/>
              </a:rPr>
              <a:t>Targeting Complicit Companies</a:t>
            </a:r>
          </a:p>
        </p:txBody>
      </p:sp>
      <p:sp>
        <p:nvSpPr>
          <p:cNvPr id="3" name="Content Placeholder 2"/>
          <p:cNvSpPr>
            <a:spLocks noGrp="1"/>
          </p:cNvSpPr>
          <p:nvPr>
            <p:ph idx="1"/>
          </p:nvPr>
        </p:nvSpPr>
        <p:spPr/>
        <p:txBody>
          <a:bodyPr/>
          <a:lstStyle/>
          <a:p>
            <a:pPr marL="0" indent="0">
              <a:buNone/>
            </a:pPr>
            <a:r>
              <a:rPr lang="en-GB" dirty="0">
                <a:latin typeface="Avenir Next LT Pro"/>
              </a:rPr>
              <a:t>Israel can only maintain this system of oppression because of equipment and services it receives from a range of companies. These </a:t>
            </a:r>
            <a:r>
              <a:rPr lang="en-GB" dirty="0" smtClean="0">
                <a:latin typeface="Avenir Next LT Pro"/>
              </a:rPr>
              <a:t>companies:</a:t>
            </a:r>
            <a:endParaRPr lang="en-GB" dirty="0">
              <a:latin typeface="Avenir Next LT Pro"/>
            </a:endParaRPr>
          </a:p>
          <a:p>
            <a:pPr marL="0" indent="0">
              <a:buNone/>
            </a:pPr>
            <a:r>
              <a:rPr lang="en-GB" dirty="0">
                <a:latin typeface="Avenir Next LT Pro"/>
              </a:rPr>
              <a:t>1) Supply the Israeli military with weapons and technology </a:t>
            </a:r>
          </a:p>
          <a:p>
            <a:pPr marL="0" indent="0">
              <a:buNone/>
            </a:pPr>
            <a:r>
              <a:rPr lang="en-GB" dirty="0">
                <a:latin typeface="Avenir Next LT Pro"/>
              </a:rPr>
              <a:t>2) </a:t>
            </a:r>
            <a:r>
              <a:rPr lang="en-GB" dirty="0" smtClean="0">
                <a:latin typeface="Avenir Next LT Pro"/>
              </a:rPr>
              <a:t>Supply, or are </a:t>
            </a:r>
            <a:r>
              <a:rPr lang="en-GB" dirty="0">
                <a:latin typeface="Avenir Next LT Pro"/>
              </a:rPr>
              <a:t>active in Israel’s illegal settlements, based on stolen Palestinian land</a:t>
            </a:r>
          </a:p>
          <a:p>
            <a:pPr marL="0" indent="0">
              <a:buNone/>
            </a:pPr>
            <a:r>
              <a:rPr lang="en-GB" dirty="0">
                <a:latin typeface="Avenir Next LT Pro"/>
              </a:rPr>
              <a:t>3) Provide and maintain the infrastructure for Israel’s illegal military occupation</a:t>
            </a:r>
          </a:p>
        </p:txBody>
      </p:sp>
    </p:spTree>
    <p:extLst>
      <p:ext uri="{BB962C8B-B14F-4D97-AF65-F5344CB8AC3E}">
        <p14:creationId xmlns:p14="http://schemas.microsoft.com/office/powerpoint/2010/main" val="523241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 xmlns:a16="http://schemas.microsoft.com/office/drawing/2014/main" id="{7D2AA9EB-ACE2-48F8-8185-792EE94134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483095" cy="685800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76">
            <a:extLst>
              <a:ext uri="{FF2B5EF4-FFF2-40B4-BE49-F238E27FC236}">
                <a16:creationId xmlns="" xmlns:a16="http://schemas.microsoft.com/office/drawing/2014/main" id="{59D7A164-22E7-4B37-B0E3-935FC9C3143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980150B0-00C3-4D50-BDB2-2B2ED62F36F8}"/>
              </a:ext>
            </a:extLst>
          </p:cNvPr>
          <p:cNvSpPr>
            <a:spLocks noGrp="1"/>
          </p:cNvSpPr>
          <p:nvPr>
            <p:ph type="title"/>
          </p:nvPr>
        </p:nvSpPr>
        <p:spPr>
          <a:xfrm>
            <a:off x="7360826" y="2738881"/>
            <a:ext cx="4333814" cy="1454051"/>
          </a:xfrm>
        </p:spPr>
        <p:txBody>
          <a:bodyPr>
            <a:normAutofit fontScale="90000"/>
          </a:bodyPr>
          <a:lstStyle/>
          <a:p>
            <a:pPr algn="ctr"/>
            <a:r>
              <a:rPr lang="en-GB" sz="4000" b="1" dirty="0">
                <a:solidFill>
                  <a:srgbClr val="000000"/>
                </a:solidFill>
                <a:latin typeface="Avenir Next LT Pro" panose="020B0504020202020204" pitchFamily="34" charset="0"/>
              </a:rPr>
              <a:t>PSC Campaigns: Recent Successes</a:t>
            </a:r>
          </a:p>
        </p:txBody>
      </p:sp>
      <p:sp>
        <p:nvSpPr>
          <p:cNvPr id="1034" name="Freeform 67">
            <a:extLst>
              <a:ext uri="{FF2B5EF4-FFF2-40B4-BE49-F238E27FC236}">
                <a16:creationId xmlns="" xmlns:a16="http://schemas.microsoft.com/office/drawing/2014/main" id="{730F02D6-D4A4-42E5-A722-43B088C735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207136"/>
            <a:ext cx="3177287" cy="26508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Oval 80">
            <a:extLst>
              <a:ext uri="{FF2B5EF4-FFF2-40B4-BE49-F238E27FC236}">
                <a16:creationId xmlns="" xmlns:a16="http://schemas.microsoft.com/office/drawing/2014/main" id="{F2C965BE-B8BF-4344-8E81-62E0BFE4CB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69751" y="2897495"/>
            <a:ext cx="2788232" cy="2788232"/>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65">
            <a:extLst>
              <a:ext uri="{FF2B5EF4-FFF2-40B4-BE49-F238E27FC236}">
                <a16:creationId xmlns="" xmlns:a16="http://schemas.microsoft.com/office/drawing/2014/main" id="{122DB9C1-63F1-47FD-BE8D-08903F8531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a:extLst>
              <a:ext uri="{FF2B5EF4-FFF2-40B4-BE49-F238E27FC236}">
                <a16:creationId xmlns="" xmlns:a16="http://schemas.microsoft.com/office/drawing/2014/main" id="{4A2B6299-7A81-484A-BDB6-E9B718F652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9118" y="1221673"/>
            <a:ext cx="3298594" cy="5112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olia - Vacancy Snapshot">
            <a:extLst>
              <a:ext uri="{FF2B5EF4-FFF2-40B4-BE49-F238E27FC236}">
                <a16:creationId xmlns="" xmlns:a16="http://schemas.microsoft.com/office/drawing/2014/main" id="{276DC5A8-18F9-4F28-9ADE-C3509A103C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9972" y="5261557"/>
            <a:ext cx="2334437" cy="951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SBC launches Connected Money app">
            <a:extLst>
              <a:ext uri="{FF2B5EF4-FFF2-40B4-BE49-F238E27FC236}">
                <a16:creationId xmlns="" xmlns:a16="http://schemas.microsoft.com/office/drawing/2014/main" id="{85F1E3F9-8D4A-48E0-AE63-D3943ECF45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67" t="32725" r="23676" b="34543"/>
          <a:stretch/>
        </p:blipFill>
        <p:spPr bwMode="auto">
          <a:xfrm>
            <a:off x="4090922" y="3209234"/>
            <a:ext cx="1448689" cy="5133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 xmlns:a16="http://schemas.microsoft.com/office/drawing/2014/main" id="{60E73844-B35E-4960-A2CB-8877ADB21BCD}"/>
              </a:ext>
            </a:extLst>
          </p:cNvPr>
          <p:cNvPicPr>
            <a:picLocks noChangeAspect="1"/>
          </p:cNvPicPr>
          <p:nvPr/>
        </p:nvPicPr>
        <p:blipFill>
          <a:blip r:embed="rId6"/>
          <a:stretch>
            <a:fillRect/>
          </a:stretch>
        </p:blipFill>
        <p:spPr>
          <a:xfrm>
            <a:off x="9893745" y="261938"/>
            <a:ext cx="2098230" cy="860425"/>
          </a:xfrm>
          <a:prstGeom prst="rect">
            <a:avLst/>
          </a:prstGeom>
        </p:spPr>
      </p:pic>
      <p:pic>
        <p:nvPicPr>
          <p:cNvPr id="7" name="Picture 10" descr="Elbit Systems - International Defense Electronics Company">
            <a:extLst>
              <a:ext uri="{FF2B5EF4-FFF2-40B4-BE49-F238E27FC236}">
                <a16:creationId xmlns="" xmlns:a16="http://schemas.microsoft.com/office/drawing/2014/main" id="{90058C9D-EAC7-45CD-8448-084702CD283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284" b="17625"/>
          <a:stretch/>
        </p:blipFill>
        <p:spPr bwMode="auto">
          <a:xfrm>
            <a:off x="4039522" y="4718164"/>
            <a:ext cx="1448689" cy="5970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8D1B7133-A73D-4AD8-8DAF-E8BC6D3ABF1F}"/>
              </a:ext>
            </a:extLst>
          </p:cNvPr>
          <p:cNvSpPr txBox="1"/>
          <p:nvPr/>
        </p:nvSpPr>
        <p:spPr>
          <a:xfrm>
            <a:off x="3804613" y="3754719"/>
            <a:ext cx="2021305" cy="369332"/>
          </a:xfrm>
          <a:prstGeom prst="rect">
            <a:avLst/>
          </a:prstGeom>
          <a:noFill/>
        </p:spPr>
        <p:txBody>
          <a:bodyPr wrap="square" rtlCol="0">
            <a:spAutoFit/>
          </a:bodyPr>
          <a:lstStyle/>
          <a:p>
            <a:r>
              <a:rPr lang="en-GB" dirty="0">
                <a:latin typeface="Avenir Next LT Pro" panose="020B0504020202020204" pitchFamily="34" charset="0"/>
              </a:rPr>
              <a:t>Divestment from:</a:t>
            </a:r>
          </a:p>
        </p:txBody>
      </p:sp>
      <p:cxnSp>
        <p:nvCxnSpPr>
          <p:cNvPr id="10" name="Straight Arrow Connector 9">
            <a:extLst>
              <a:ext uri="{FF2B5EF4-FFF2-40B4-BE49-F238E27FC236}">
                <a16:creationId xmlns="" xmlns:a16="http://schemas.microsoft.com/office/drawing/2014/main" id="{BBBF6E33-2B74-42EB-B0B4-156D11B7C247}"/>
              </a:ext>
            </a:extLst>
          </p:cNvPr>
          <p:cNvCxnSpPr>
            <a:stCxn id="8" idx="2"/>
          </p:cNvCxnSpPr>
          <p:nvPr/>
        </p:nvCxnSpPr>
        <p:spPr>
          <a:xfrm flipH="1">
            <a:off x="4815265" y="4124051"/>
            <a:ext cx="1" cy="594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9110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41" name="Freeform: Shape 140">
            <a:extLst>
              <a:ext uri="{FF2B5EF4-FFF2-40B4-BE49-F238E27FC236}">
                <a16:creationId xmlns="" xmlns:a16="http://schemas.microsoft.com/office/drawing/2014/main" id="{0ED52484-C939-4951-85D6-79046BBC64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 xmlns:a16="http://schemas.microsoft.com/office/drawing/2014/main" id="{268CEAA9-EB19-46F9-AFA2-D168C2B83F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904500" cy="331884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4" descr="Puma Logo | The most famous brands and company logos in the world">
            <a:extLst>
              <a:ext uri="{FF2B5EF4-FFF2-40B4-BE49-F238E27FC236}">
                <a16:creationId xmlns="" xmlns:a16="http://schemas.microsoft.com/office/drawing/2014/main" id="{2CC18AA2-6BC9-4990-A590-CBC8F9B793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5573" y="426062"/>
            <a:ext cx="3300444" cy="1856499"/>
          </a:xfrm>
          <a:prstGeom prst="rect">
            <a:avLst/>
          </a:prstGeom>
          <a:noFill/>
          <a:extLst>
            <a:ext uri="{909E8E84-426E-40DD-AFC4-6F175D3DCCD1}">
              <a14:hiddenFill xmlns:a14="http://schemas.microsoft.com/office/drawing/2010/main">
                <a:solidFill>
                  <a:srgbClr val="FFFFFF"/>
                </a:solidFill>
              </a14:hiddenFill>
            </a:ext>
          </a:extLst>
        </p:spPr>
      </p:pic>
      <p:sp>
        <p:nvSpPr>
          <p:cNvPr id="145" name="Oval 144">
            <a:extLst>
              <a:ext uri="{FF2B5EF4-FFF2-40B4-BE49-F238E27FC236}">
                <a16:creationId xmlns="" xmlns:a16="http://schemas.microsoft.com/office/drawing/2014/main" id="{123AC743-1CAC-4594-8F81-8E5C1E45BA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5804" y="452999"/>
            <a:ext cx="1975104" cy="1975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 xmlns:a16="http://schemas.microsoft.com/office/drawing/2014/main" id="{B83B7D38-93E6-49F8-8B10-54BCB14D4F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00396" y="617591"/>
            <a:ext cx="1645920" cy="1645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P (@HP) | Twitter">
            <a:extLst>
              <a:ext uri="{FF2B5EF4-FFF2-40B4-BE49-F238E27FC236}">
                <a16:creationId xmlns="" xmlns:a16="http://schemas.microsoft.com/office/drawing/2014/main" id="{7B4D64C9-450B-461D-8498-698558D335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 b="8"/>
          <a:stretch/>
        </p:blipFill>
        <p:spPr bwMode="auto">
          <a:xfrm>
            <a:off x="4974716" y="891911"/>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149" name="Freeform: Shape 148">
            <a:extLst>
              <a:ext uri="{FF2B5EF4-FFF2-40B4-BE49-F238E27FC236}">
                <a16:creationId xmlns="" xmlns:a16="http://schemas.microsoft.com/office/drawing/2014/main" id="{3DF8EA8C-4EAB-49EE-BBAB-78BE910D22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a:extLst>
              <a:ext uri="{FF2B5EF4-FFF2-40B4-BE49-F238E27FC236}">
                <a16:creationId xmlns="" xmlns:a16="http://schemas.microsoft.com/office/drawing/2014/main" id="{4FCFB4C2-42E8-4EE8-8B04-23A2DA921B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07013"/>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8" descr="Former Tory minister arrested on suspicion of rape | Politics News | Sky  News">
            <a:extLst>
              <a:ext uri="{FF2B5EF4-FFF2-40B4-BE49-F238E27FC236}">
                <a16:creationId xmlns="" xmlns:a16="http://schemas.microsoft.com/office/drawing/2014/main" id="{684DF40E-E140-4C9F-AD8B-D9E10724F6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6297" y="5391649"/>
            <a:ext cx="2239728" cy="1259847"/>
          </a:xfrm>
          <a:prstGeom prst="rect">
            <a:avLst/>
          </a:prstGeom>
          <a:noFill/>
          <a:extLst>
            <a:ext uri="{909E8E84-426E-40DD-AFC4-6F175D3DCCD1}">
              <a14:hiddenFill xmlns:a14="http://schemas.microsoft.com/office/drawing/2010/main">
                <a:solidFill>
                  <a:srgbClr val="FFFFFF"/>
                </a:solidFill>
              </a14:hiddenFill>
            </a:ext>
          </a:extLst>
        </p:spPr>
      </p:pic>
      <p:sp>
        <p:nvSpPr>
          <p:cNvPr id="153" name="Oval 152">
            <a:extLst>
              <a:ext uri="{FF2B5EF4-FFF2-40B4-BE49-F238E27FC236}">
                <a16:creationId xmlns="" xmlns:a16="http://schemas.microsoft.com/office/drawing/2014/main" id="{9973AF05-1CBD-4B57-BB0F-EAEF9F8FB6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 xmlns:a16="http://schemas.microsoft.com/office/drawing/2014/main" id="{D3714E15-0DC2-4DED-9F2A-CD13C33A1E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45527" y="3036574"/>
            <a:ext cx="2505456" cy="2505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6" descr="UK universities urged to up their diversity game - Study International">
            <a:extLst>
              <a:ext uri="{FF2B5EF4-FFF2-40B4-BE49-F238E27FC236}">
                <a16:creationId xmlns="" xmlns:a16="http://schemas.microsoft.com/office/drawing/2014/main" id="{DF2FC491-7849-45DC-AD40-DFA461EEF7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01" r="9228" b="5"/>
          <a:stretch/>
        </p:blipFill>
        <p:spPr bwMode="auto">
          <a:xfrm>
            <a:off x="4096994" y="3429000"/>
            <a:ext cx="1402520" cy="1158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2458205B-8032-4A20-AE62-4AF23FCE5AE8}"/>
              </a:ext>
            </a:extLst>
          </p:cNvPr>
          <p:cNvSpPr txBox="1"/>
          <p:nvPr/>
        </p:nvSpPr>
        <p:spPr>
          <a:xfrm>
            <a:off x="3906831" y="4722741"/>
            <a:ext cx="1782845" cy="276864"/>
          </a:xfrm>
          <a:prstGeom prst="rect">
            <a:avLst/>
          </a:prstGeom>
          <a:solidFill>
            <a:schemeClr val="bg1"/>
          </a:solidFill>
        </p:spPr>
        <p:txBody>
          <a:bodyPr wrap="square" rtlCol="0">
            <a:spAutoFit/>
          </a:bodyPr>
          <a:lstStyle/>
          <a:p>
            <a:pPr algn="ctr">
              <a:spcAft>
                <a:spcPts val="600"/>
              </a:spcAft>
            </a:pPr>
            <a:r>
              <a:rPr lang="en-GB" sz="1200" dirty="0">
                <a:latin typeface="Avenir Next LT Pro" panose="020B0504020202020204" pitchFamily="34" charset="0"/>
              </a:rPr>
              <a:t>University Divestment</a:t>
            </a:r>
          </a:p>
        </p:txBody>
      </p:sp>
      <p:sp>
        <p:nvSpPr>
          <p:cNvPr id="2" name="TextBox 1">
            <a:extLst>
              <a:ext uri="{FF2B5EF4-FFF2-40B4-BE49-F238E27FC236}">
                <a16:creationId xmlns="" xmlns:a16="http://schemas.microsoft.com/office/drawing/2014/main" id="{75BEB041-792B-48A9-B187-3F61176EA1F7}"/>
              </a:ext>
            </a:extLst>
          </p:cNvPr>
          <p:cNvSpPr txBox="1"/>
          <p:nvPr/>
        </p:nvSpPr>
        <p:spPr>
          <a:xfrm>
            <a:off x="315573" y="4799712"/>
            <a:ext cx="2170452" cy="461665"/>
          </a:xfrm>
          <a:prstGeom prst="rect">
            <a:avLst/>
          </a:prstGeom>
          <a:solidFill>
            <a:schemeClr val="bg1"/>
          </a:solidFill>
        </p:spPr>
        <p:txBody>
          <a:bodyPr wrap="square" rtlCol="0">
            <a:spAutoFit/>
          </a:bodyPr>
          <a:lstStyle/>
          <a:p>
            <a:pPr algn="ctr"/>
            <a:r>
              <a:rPr lang="en-GB" sz="1200" dirty="0">
                <a:latin typeface="Avenir Next LT Pro" panose="020B0504020202020204" pitchFamily="34" charset="0"/>
              </a:rPr>
              <a:t>Settlement Goods Parliamentary Campaign</a:t>
            </a:r>
          </a:p>
        </p:txBody>
      </p:sp>
      <p:sp>
        <p:nvSpPr>
          <p:cNvPr id="8" name="Rectangle 7">
            <a:extLst>
              <a:ext uri="{FF2B5EF4-FFF2-40B4-BE49-F238E27FC236}">
                <a16:creationId xmlns="" xmlns:a16="http://schemas.microsoft.com/office/drawing/2014/main" id="{3188DB9A-903A-4393-B84F-36D76255BBE5}"/>
              </a:ext>
            </a:extLst>
          </p:cNvPr>
          <p:cNvSpPr/>
          <p:nvPr/>
        </p:nvSpPr>
        <p:spPr>
          <a:xfrm>
            <a:off x="7380655" y="2767280"/>
            <a:ext cx="4431708" cy="1323439"/>
          </a:xfrm>
          <a:prstGeom prst="rect">
            <a:avLst/>
          </a:prstGeom>
        </p:spPr>
        <p:txBody>
          <a:bodyPr wrap="square">
            <a:spAutoFit/>
          </a:bodyPr>
          <a:lstStyle/>
          <a:p>
            <a:pPr algn="ctr"/>
            <a:r>
              <a:rPr lang="en-GB" sz="4000" dirty="0">
                <a:latin typeface="Avenir Next LT Pro" panose="020B0504020202020204" pitchFamily="34" charset="0"/>
              </a:rPr>
              <a:t>PSC Campaigns: Ongoing</a:t>
            </a:r>
          </a:p>
        </p:txBody>
      </p:sp>
    </p:spTree>
    <p:extLst>
      <p:ext uri="{BB962C8B-B14F-4D97-AF65-F5344CB8AC3E}">
        <p14:creationId xmlns:p14="http://schemas.microsoft.com/office/powerpoint/2010/main" val="3848186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venir Next LT Pro" panose="020B0504020202020204" pitchFamily="34" charset="0"/>
              </a:rPr>
              <a:t>UK Universities</a:t>
            </a:r>
          </a:p>
        </p:txBody>
      </p:sp>
      <p:sp>
        <p:nvSpPr>
          <p:cNvPr id="3" name="Content Placeholder 2"/>
          <p:cNvSpPr>
            <a:spLocks noGrp="1"/>
          </p:cNvSpPr>
          <p:nvPr>
            <p:ph idx="1"/>
          </p:nvPr>
        </p:nvSpPr>
        <p:spPr>
          <a:xfrm>
            <a:off x="694348" y="1825625"/>
            <a:ext cx="5401652" cy="4351338"/>
          </a:xfrm>
        </p:spPr>
        <p:txBody>
          <a:bodyPr>
            <a:normAutofit lnSpcReduction="10000"/>
          </a:bodyPr>
          <a:lstStyle/>
          <a:p>
            <a:pPr>
              <a:buFont typeface="Wingdings" panose="05000000000000000000" pitchFamily="2" charset="2"/>
              <a:buChar char="§"/>
            </a:pPr>
            <a:r>
              <a:rPr lang="en-GB" dirty="0">
                <a:latin typeface="Avenir Next LT Pro" panose="020B0504020202020204" pitchFamily="34" charset="0"/>
              </a:rPr>
              <a:t>Research by Palestine Solidarity Campaign has uncovered that UK Universities invest over £450,000,000 in companies complicit in Israel’s oppression of the Palestinian people.</a:t>
            </a:r>
          </a:p>
          <a:p>
            <a:pPr>
              <a:buFont typeface="Wingdings" panose="05000000000000000000" pitchFamily="2" charset="2"/>
              <a:buChar char="§"/>
            </a:pPr>
            <a:r>
              <a:rPr lang="en-GB" dirty="0">
                <a:latin typeface="Avenir Next LT Pro" panose="020B0504020202020204" pitchFamily="34" charset="0"/>
              </a:rPr>
              <a:t>Find out the extent of your university’s complicity on our database. </a:t>
            </a:r>
            <a:r>
              <a:rPr lang="en-GB" dirty="0">
                <a:latin typeface="Avenir Next LT Pro" panose="020B0504020202020204" pitchFamily="34" charset="0"/>
                <a:hlinkClick r:id="rId2"/>
              </a:rPr>
              <a:t>https://bit.ly/UniComplicity</a:t>
            </a:r>
            <a:r>
              <a:rPr lang="en-GB" dirty="0">
                <a:latin typeface="Avenir Next LT Pro" panose="020B0504020202020204" pitchFamily="34" charset="0"/>
              </a:rPr>
              <a:t>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03" t="9020" r="28235" b="11353"/>
          <a:stretch/>
        </p:blipFill>
        <p:spPr bwMode="auto">
          <a:xfrm>
            <a:off x="6239852" y="1054250"/>
            <a:ext cx="5615074" cy="550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1536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venir Next LT Pro" panose="020B0504020202020204" pitchFamily="34" charset="0"/>
              </a:rPr>
              <a:t>Find out more!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GB" dirty="0">
                <a:latin typeface="Avenir Next LT Pro" panose="020B0504020202020204" pitchFamily="34" charset="0"/>
              </a:rPr>
              <a:t>Click here to view PSC Youth and Student Committee’s reading list</a:t>
            </a:r>
          </a:p>
          <a:p>
            <a:pPr>
              <a:buFont typeface="Wingdings" panose="05000000000000000000" pitchFamily="2" charset="2"/>
              <a:buChar char="§"/>
            </a:pPr>
            <a:r>
              <a:rPr lang="en-GB" dirty="0">
                <a:latin typeface="Avenir Next LT Pro" panose="020B0504020202020204" pitchFamily="34" charset="0"/>
              </a:rPr>
              <a:t>Watch ‘Roadmap to Apartheid’ </a:t>
            </a:r>
            <a:r>
              <a:rPr lang="en-GB" dirty="0">
                <a:latin typeface="Avenir Next LT Pro" panose="020B0504020202020204" pitchFamily="34" charset="0"/>
                <a:hlinkClick r:id="rId2"/>
              </a:rPr>
              <a:t>free</a:t>
            </a:r>
            <a:r>
              <a:rPr lang="en-GB" dirty="0">
                <a:latin typeface="Avenir Next LT Pro" panose="020B0504020202020204" pitchFamily="34" charset="0"/>
              </a:rPr>
              <a:t> online</a:t>
            </a:r>
          </a:p>
          <a:p>
            <a:pPr>
              <a:buFont typeface="Wingdings" panose="05000000000000000000" pitchFamily="2" charset="2"/>
              <a:buChar char="§"/>
            </a:pPr>
            <a:r>
              <a:rPr lang="en-GB" dirty="0">
                <a:latin typeface="Avenir Next LT Pro" panose="020B0504020202020204" pitchFamily="34" charset="0"/>
              </a:rPr>
              <a:t>Read the BDS Movement’s </a:t>
            </a:r>
            <a:r>
              <a:rPr lang="en-GB" dirty="0" smtClean="0">
                <a:latin typeface="Avenir Next LT Pro" panose="020B0504020202020204" pitchFamily="34" charset="0"/>
                <a:hlinkClick r:id="rId3"/>
              </a:rPr>
              <a:t>Introduction </a:t>
            </a:r>
            <a:r>
              <a:rPr lang="en-GB" dirty="0">
                <a:latin typeface="Avenir Next LT Pro" panose="020B0504020202020204" pitchFamily="34" charset="0"/>
                <a:hlinkClick r:id="rId3"/>
              </a:rPr>
              <a:t>to Israeli Apartheid</a:t>
            </a:r>
            <a:endParaRPr lang="en-GB" dirty="0">
              <a:latin typeface="Avenir Next LT Pro" panose="020B0504020202020204" pitchFamily="34" charset="0"/>
            </a:endParaRPr>
          </a:p>
          <a:p>
            <a:pPr>
              <a:buFont typeface="Wingdings" panose="05000000000000000000" pitchFamily="2" charset="2"/>
              <a:buChar char="§"/>
            </a:pPr>
            <a:r>
              <a:rPr lang="en-GB" dirty="0">
                <a:latin typeface="Avenir Next LT Pro" panose="020B0504020202020204" pitchFamily="34" charset="0"/>
              </a:rPr>
              <a:t>Watch ‘</a:t>
            </a:r>
            <a:r>
              <a:rPr lang="en-GB" dirty="0">
                <a:latin typeface="Avenir Next LT Pro" panose="020B0504020202020204" pitchFamily="34" charset="0"/>
                <a:hlinkClick r:id="rId4"/>
              </a:rPr>
              <a:t>An Animated Introduction to Israel and Palestine</a:t>
            </a:r>
            <a:r>
              <a:rPr lang="en-GB" dirty="0">
                <a:latin typeface="Avenir Next LT Pro" panose="020B0504020202020204" pitchFamily="34" charset="0"/>
              </a:rPr>
              <a:t>’ </a:t>
            </a:r>
            <a:r>
              <a:rPr lang="en-GB" dirty="0" smtClean="0">
                <a:latin typeface="Avenir Next LT Pro" panose="020B0504020202020204" pitchFamily="34" charset="0"/>
              </a:rPr>
              <a:t>by </a:t>
            </a:r>
            <a:r>
              <a:rPr lang="en-GB" dirty="0">
                <a:latin typeface="Avenir Next LT Pro" panose="020B0504020202020204" pitchFamily="34" charset="0"/>
              </a:rPr>
              <a:t>Jewish Voice for Peace</a:t>
            </a:r>
          </a:p>
          <a:p>
            <a:pPr>
              <a:buFont typeface="Wingdings" panose="05000000000000000000" pitchFamily="2" charset="2"/>
              <a:buChar char="§"/>
            </a:pPr>
            <a:r>
              <a:rPr lang="en-GB" dirty="0">
                <a:latin typeface="Avenir Next LT Pro" panose="020B0504020202020204" pitchFamily="34" charset="0"/>
              </a:rPr>
              <a:t>Read PSC’s </a:t>
            </a:r>
            <a:r>
              <a:rPr lang="en-GB" dirty="0">
                <a:latin typeface="Avenir Next LT Pro" panose="020B0504020202020204" pitchFamily="34" charset="0"/>
                <a:hlinkClick r:id="rId5"/>
              </a:rPr>
              <a:t>factsheets </a:t>
            </a:r>
            <a:r>
              <a:rPr lang="en-GB" dirty="0">
                <a:latin typeface="Avenir Next LT Pro" panose="020B0504020202020204" pitchFamily="34" charset="0"/>
              </a:rPr>
              <a:t>on a range of issues</a:t>
            </a:r>
          </a:p>
          <a:p>
            <a:pPr>
              <a:buFont typeface="Wingdings" panose="05000000000000000000" pitchFamily="2" charset="2"/>
              <a:buChar char="§"/>
            </a:pPr>
            <a:r>
              <a:rPr lang="en-GB" dirty="0">
                <a:latin typeface="Avenir Next LT Pro" panose="020B0504020202020204" pitchFamily="34" charset="0"/>
              </a:rPr>
              <a:t>Take action! Use this </a:t>
            </a:r>
            <a:r>
              <a:rPr lang="en-GB" dirty="0">
                <a:latin typeface="Avenir Next LT Pro" panose="020B0504020202020204" pitchFamily="34" charset="0"/>
                <a:hlinkClick r:id="rId6"/>
              </a:rPr>
              <a:t>10-step BDS guide </a:t>
            </a:r>
            <a:r>
              <a:rPr lang="en-GB" dirty="0">
                <a:latin typeface="Avenir Next LT Pro" panose="020B0504020202020204" pitchFamily="34" charset="0"/>
              </a:rPr>
              <a:t>to start a campaign on your campus!</a:t>
            </a:r>
          </a:p>
          <a:p>
            <a:pPr>
              <a:buFont typeface="Wingdings" panose="05000000000000000000" pitchFamily="2" charset="2"/>
              <a:buChar char="§"/>
            </a:pPr>
            <a:r>
              <a:rPr lang="en-GB" dirty="0">
                <a:latin typeface="Avenir Next LT Pro" panose="020B0504020202020204" pitchFamily="34" charset="0"/>
              </a:rPr>
              <a:t>E-mail </a:t>
            </a:r>
            <a:r>
              <a:rPr lang="en-GB" dirty="0">
                <a:latin typeface="Avenir Next LT Pro" panose="020B0504020202020204" pitchFamily="34" charset="0"/>
                <a:hlinkClick r:id="rId7"/>
              </a:rPr>
              <a:t>lewis.backon@palestinecampaign.org</a:t>
            </a:r>
            <a:r>
              <a:rPr lang="en-GB" dirty="0">
                <a:latin typeface="Avenir Next LT Pro" panose="020B0504020202020204" pitchFamily="34" charset="0"/>
              </a:rPr>
              <a:t> for support, resources and </a:t>
            </a:r>
            <a:r>
              <a:rPr lang="en-GB" dirty="0" smtClean="0">
                <a:latin typeface="Avenir Next LT Pro" panose="020B0504020202020204" pitchFamily="34" charset="0"/>
              </a:rPr>
              <a:t>advice for your student group.</a:t>
            </a:r>
            <a:endParaRPr lang="en-GB" dirty="0">
              <a:latin typeface="Avenir Next LT Pro" panose="020B0504020202020204" pitchFamily="34" charset="0"/>
            </a:endParaRPr>
          </a:p>
        </p:txBody>
      </p:sp>
    </p:spTree>
    <p:extLst>
      <p:ext uri="{BB962C8B-B14F-4D97-AF65-F5344CB8AC3E}">
        <p14:creationId xmlns:p14="http://schemas.microsoft.com/office/powerpoint/2010/main" val="42515916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 xmlns:a16="http://schemas.microsoft.com/office/drawing/2014/main" id="{89B57FD3-B2FD-4E5C-85AB-027D59931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64865"/>
          </a:xfrm>
        </p:spPr>
      </p:pic>
      <p:sp>
        <p:nvSpPr>
          <p:cNvPr id="10" name="TextBox 9">
            <a:extLst>
              <a:ext uri="{FF2B5EF4-FFF2-40B4-BE49-F238E27FC236}">
                <a16:creationId xmlns="" xmlns:a16="http://schemas.microsoft.com/office/drawing/2014/main" id="{76634517-62A4-4A94-9B0C-22D6EAD7FE04}"/>
              </a:ext>
            </a:extLst>
          </p:cNvPr>
          <p:cNvSpPr txBox="1"/>
          <p:nvPr/>
        </p:nvSpPr>
        <p:spPr>
          <a:xfrm>
            <a:off x="263256" y="3245103"/>
            <a:ext cx="3064112" cy="707886"/>
          </a:xfrm>
          <a:prstGeom prst="rect">
            <a:avLst/>
          </a:prstGeom>
          <a:noFill/>
        </p:spPr>
        <p:txBody>
          <a:bodyPr wrap="square" rtlCol="0">
            <a:spAutoFit/>
          </a:bodyPr>
          <a:lstStyle/>
          <a:p>
            <a:r>
              <a:rPr lang="en-GB" sz="4000" b="1" i="1" u="sng" dirty="0">
                <a:latin typeface="Avenir Next LT Pro" panose="020B0504020202020204" pitchFamily="34" charset="0"/>
              </a:rPr>
              <a:t>CONTENTS</a:t>
            </a:r>
          </a:p>
        </p:txBody>
      </p:sp>
      <p:sp>
        <p:nvSpPr>
          <p:cNvPr id="11" name="Rectangle 10">
            <a:extLst>
              <a:ext uri="{FF2B5EF4-FFF2-40B4-BE49-F238E27FC236}">
                <a16:creationId xmlns="" xmlns:a16="http://schemas.microsoft.com/office/drawing/2014/main" id="{F24999AE-21B1-4809-ACEB-1BC76F81485A}"/>
              </a:ext>
            </a:extLst>
          </p:cNvPr>
          <p:cNvSpPr/>
          <p:nvPr/>
        </p:nvSpPr>
        <p:spPr>
          <a:xfrm>
            <a:off x="3755609" y="438050"/>
            <a:ext cx="7999615" cy="1569660"/>
          </a:xfrm>
          <a:prstGeom prst="rect">
            <a:avLst/>
          </a:prstGeom>
        </p:spPr>
        <p:txBody>
          <a:bodyPr wrap="square">
            <a:spAutoFit/>
          </a:bodyPr>
          <a:lstStyle/>
          <a:p>
            <a:pPr marL="457200" indent="-457200">
              <a:buFont typeface="Wingdings" panose="05000000000000000000" pitchFamily="2" charset="2"/>
              <a:buChar char="§"/>
            </a:pPr>
            <a:r>
              <a:rPr lang="en-GB" sz="3200" dirty="0">
                <a:solidFill>
                  <a:schemeClr val="bg1"/>
                </a:solidFill>
                <a:latin typeface="Avenir Next LT Pro" panose="020B0504020202020204" pitchFamily="34" charset="0"/>
              </a:rPr>
              <a:t>A History of Palestine: 1890-2019</a:t>
            </a:r>
          </a:p>
          <a:p>
            <a:pPr marL="457200" indent="-457200">
              <a:buFont typeface="Wingdings" panose="05000000000000000000" pitchFamily="2" charset="2"/>
              <a:buChar char="§"/>
            </a:pPr>
            <a:endParaRPr lang="en-GB" sz="3200" dirty="0">
              <a:solidFill>
                <a:schemeClr val="bg1"/>
              </a:solidFill>
              <a:latin typeface="Avenir Next LT Pro" panose="020B0504020202020204" pitchFamily="34" charset="0"/>
            </a:endParaRPr>
          </a:p>
          <a:p>
            <a:pPr marL="457200" indent="-457200">
              <a:buFont typeface="Wingdings" panose="05000000000000000000" pitchFamily="2" charset="2"/>
              <a:buChar char="§"/>
            </a:pPr>
            <a:r>
              <a:rPr lang="en-GB" sz="3200" dirty="0">
                <a:solidFill>
                  <a:schemeClr val="bg1"/>
                </a:solidFill>
                <a:latin typeface="Avenir Next LT Pro" panose="020B0504020202020204" pitchFamily="34" charset="0"/>
              </a:rPr>
              <a:t>British Colonisation</a:t>
            </a:r>
          </a:p>
        </p:txBody>
      </p:sp>
      <p:sp>
        <p:nvSpPr>
          <p:cNvPr id="12" name="Rectangle 11">
            <a:extLst>
              <a:ext uri="{FF2B5EF4-FFF2-40B4-BE49-F238E27FC236}">
                <a16:creationId xmlns="" xmlns:a16="http://schemas.microsoft.com/office/drawing/2014/main" id="{2D9F910C-BE9F-4AD9-B79D-A10DD1CEDC08}"/>
              </a:ext>
            </a:extLst>
          </p:cNvPr>
          <p:cNvSpPr/>
          <p:nvPr/>
        </p:nvSpPr>
        <p:spPr>
          <a:xfrm>
            <a:off x="3934306" y="3306659"/>
            <a:ext cx="5280438" cy="584775"/>
          </a:xfrm>
          <a:prstGeom prst="rect">
            <a:avLst/>
          </a:prstGeom>
        </p:spPr>
        <p:txBody>
          <a:bodyPr wrap="square">
            <a:spAutoFit/>
          </a:bodyPr>
          <a:lstStyle/>
          <a:p>
            <a:pPr marL="457200" indent="-457200">
              <a:buFont typeface="Wingdings" panose="05000000000000000000" pitchFamily="2" charset="2"/>
              <a:buChar char="§"/>
            </a:pPr>
            <a:r>
              <a:rPr lang="en-GB" sz="3200" dirty="0">
                <a:latin typeface="Avenir Next LT Pro" panose="020B0504020202020204" pitchFamily="34" charset="0"/>
              </a:rPr>
              <a:t>Justice for Palestinians </a:t>
            </a:r>
          </a:p>
        </p:txBody>
      </p:sp>
      <p:sp>
        <p:nvSpPr>
          <p:cNvPr id="13" name="Rectangle 12">
            <a:extLst>
              <a:ext uri="{FF2B5EF4-FFF2-40B4-BE49-F238E27FC236}">
                <a16:creationId xmlns="" xmlns:a16="http://schemas.microsoft.com/office/drawing/2014/main" id="{65B4F7C0-CF3E-48C3-AEAD-BFDE2595F048}"/>
              </a:ext>
            </a:extLst>
          </p:cNvPr>
          <p:cNvSpPr/>
          <p:nvPr/>
        </p:nvSpPr>
        <p:spPr>
          <a:xfrm>
            <a:off x="3748894" y="5082652"/>
            <a:ext cx="8443106" cy="1569660"/>
          </a:xfrm>
          <a:prstGeom prst="rect">
            <a:avLst/>
          </a:prstGeom>
        </p:spPr>
        <p:txBody>
          <a:bodyPr wrap="square">
            <a:spAutoFit/>
          </a:bodyPr>
          <a:lstStyle/>
          <a:p>
            <a:pPr marL="457200" indent="-457200">
              <a:buFont typeface="Wingdings" panose="05000000000000000000" pitchFamily="2" charset="2"/>
              <a:buChar char="§"/>
            </a:pPr>
            <a:r>
              <a:rPr lang="en-GB" sz="3200" dirty="0">
                <a:solidFill>
                  <a:schemeClr val="bg1"/>
                </a:solidFill>
                <a:latin typeface="Avenir Next LT Pro" panose="020B0504020202020204" pitchFamily="34" charset="0"/>
              </a:rPr>
              <a:t>Boycott Divestment Sanctions (BDS) </a:t>
            </a:r>
          </a:p>
          <a:p>
            <a:pPr marL="457200" indent="-457200">
              <a:buFont typeface="Wingdings" panose="05000000000000000000" pitchFamily="2" charset="2"/>
              <a:buChar char="§"/>
            </a:pPr>
            <a:endParaRPr lang="en-GB" sz="3200" dirty="0">
              <a:solidFill>
                <a:schemeClr val="bg1"/>
              </a:solidFill>
              <a:latin typeface="Avenir Next LT Pro" panose="020B0504020202020204" pitchFamily="34" charset="0"/>
            </a:endParaRPr>
          </a:p>
          <a:p>
            <a:pPr marL="457200" indent="-457200">
              <a:buFont typeface="Wingdings" panose="05000000000000000000" pitchFamily="2" charset="2"/>
              <a:buChar char="§"/>
            </a:pPr>
            <a:r>
              <a:rPr lang="en-GB" sz="3200" dirty="0">
                <a:solidFill>
                  <a:schemeClr val="bg1"/>
                </a:solidFill>
                <a:latin typeface="Avenir Next LT Pro" panose="020B0504020202020204" pitchFamily="34" charset="0"/>
              </a:rPr>
              <a:t>PSC Campaigns </a:t>
            </a:r>
          </a:p>
        </p:txBody>
      </p:sp>
    </p:spTree>
    <p:extLst>
      <p:ext uri="{BB962C8B-B14F-4D97-AF65-F5344CB8AC3E}">
        <p14:creationId xmlns:p14="http://schemas.microsoft.com/office/powerpoint/2010/main" val="11268456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63F6F-DB5C-414A-9A1A-2E994512643A}"/>
              </a:ext>
            </a:extLst>
          </p:cNvPr>
          <p:cNvSpPr>
            <a:spLocks noGrp="1"/>
          </p:cNvSpPr>
          <p:nvPr>
            <p:ph type="title"/>
          </p:nvPr>
        </p:nvSpPr>
        <p:spPr>
          <a:xfrm>
            <a:off x="205024" y="313076"/>
            <a:ext cx="4662251" cy="1002007"/>
          </a:xfrm>
          <a:solidFill>
            <a:schemeClr val="tx1"/>
          </a:solidFill>
        </p:spPr>
        <p:txBody>
          <a:bodyPr>
            <a:normAutofit fontScale="90000"/>
          </a:bodyPr>
          <a:lstStyle/>
          <a:p>
            <a:r>
              <a:rPr lang="en-GB" sz="3600" b="1" dirty="0">
                <a:solidFill>
                  <a:schemeClr val="bg1"/>
                </a:solidFill>
                <a:latin typeface="Avenir Next LT Pro" panose="020B0504020202020204" pitchFamily="34" charset="0"/>
              </a:rPr>
              <a:t>Palestine: A History of Colonisation</a:t>
            </a:r>
          </a:p>
        </p:txBody>
      </p:sp>
      <p:sp>
        <p:nvSpPr>
          <p:cNvPr id="3" name="Content Placeholder 2">
            <a:extLst>
              <a:ext uri="{FF2B5EF4-FFF2-40B4-BE49-F238E27FC236}">
                <a16:creationId xmlns="" xmlns:a16="http://schemas.microsoft.com/office/drawing/2014/main" id="{75B6E234-C15D-4F18-BB23-4D875B06AE81}"/>
              </a:ext>
            </a:extLst>
          </p:cNvPr>
          <p:cNvSpPr>
            <a:spLocks noGrp="1"/>
          </p:cNvSpPr>
          <p:nvPr>
            <p:ph idx="1"/>
          </p:nvPr>
        </p:nvSpPr>
        <p:spPr>
          <a:xfrm>
            <a:off x="333982" y="1531048"/>
            <a:ext cx="5940357" cy="4889207"/>
          </a:xfrm>
        </p:spPr>
        <p:txBody>
          <a:bodyPr anchor="t">
            <a:normAutofit fontScale="92500" lnSpcReduction="20000"/>
          </a:bodyPr>
          <a:lstStyle/>
          <a:p>
            <a:pPr marL="0" indent="0">
              <a:buNone/>
            </a:pPr>
            <a:r>
              <a:rPr lang="en-GB" dirty="0">
                <a:latin typeface="Avenir Next LT Pro" panose="020B0504020202020204" pitchFamily="34" charset="0"/>
              </a:rPr>
              <a:t>1917 Balfour Declaration – issued by British government whilst Palestine still under Ottoman rule</a:t>
            </a:r>
          </a:p>
          <a:p>
            <a:pPr>
              <a:buFont typeface="Wingdings" panose="05000000000000000000" pitchFamily="2" charset="2"/>
              <a:buChar char="§"/>
            </a:pPr>
            <a:endParaRPr lang="en-GB" dirty="0">
              <a:latin typeface="Avenir Next LT Pro" panose="020B0504020202020204" pitchFamily="34" charset="0"/>
            </a:endParaRPr>
          </a:p>
          <a:p>
            <a:pPr lvl="1">
              <a:buFont typeface="Wingdings" panose="05000000000000000000" pitchFamily="2" charset="2"/>
              <a:buChar char="§"/>
            </a:pPr>
            <a:r>
              <a:rPr lang="en-GB" sz="2800" i="1" dirty="0">
                <a:latin typeface="Avenir Next LT Pro" panose="020B0504020202020204" pitchFamily="34" charset="0"/>
              </a:rPr>
              <a:t>‘The establishment </a:t>
            </a:r>
            <a:r>
              <a:rPr lang="en-GB" sz="2800" b="1" i="1" u="sng" dirty="0">
                <a:latin typeface="Avenir Next LT Pro" panose="020B0504020202020204" pitchFamily="34" charset="0"/>
              </a:rPr>
              <a:t>in Palestine </a:t>
            </a:r>
            <a:r>
              <a:rPr lang="en-GB" sz="2800" i="1" dirty="0">
                <a:latin typeface="Avenir Next LT Pro" panose="020B0504020202020204" pitchFamily="34" charset="0"/>
              </a:rPr>
              <a:t>of a national home for the Jewish people’</a:t>
            </a:r>
          </a:p>
          <a:p>
            <a:pPr lvl="1">
              <a:buFont typeface="Wingdings" panose="05000000000000000000" pitchFamily="2" charset="2"/>
              <a:buChar char="§"/>
            </a:pPr>
            <a:endParaRPr lang="en-GB" sz="2800" dirty="0">
              <a:latin typeface="Avenir Next LT Pro" panose="020B0504020202020204" pitchFamily="34" charset="0"/>
            </a:endParaRPr>
          </a:p>
          <a:p>
            <a:pPr lvl="1">
              <a:buFont typeface="Wingdings" panose="05000000000000000000" pitchFamily="2" charset="2"/>
              <a:buChar char="§"/>
            </a:pPr>
            <a:r>
              <a:rPr lang="en-GB" sz="2800" i="1" dirty="0">
                <a:latin typeface="Avenir Next LT Pro" panose="020B0504020202020204" pitchFamily="34" charset="0"/>
              </a:rPr>
              <a:t>‘</a:t>
            </a:r>
            <a:r>
              <a:rPr lang="en-GB" sz="2800" b="1" i="1" u="sng" dirty="0">
                <a:latin typeface="Avenir Next LT Pro" panose="020B0504020202020204" pitchFamily="34" charset="0"/>
              </a:rPr>
              <a:t>Nothing</a:t>
            </a:r>
            <a:r>
              <a:rPr lang="en-GB" sz="2800" i="1" dirty="0">
                <a:latin typeface="Avenir Next LT Pro" panose="020B0504020202020204" pitchFamily="34" charset="0"/>
              </a:rPr>
              <a:t> shall be done which may </a:t>
            </a:r>
            <a:r>
              <a:rPr lang="en-GB" sz="2800" b="1" i="1" u="sng" dirty="0">
                <a:latin typeface="Avenir Next LT Pro" panose="020B0504020202020204" pitchFamily="34" charset="0"/>
              </a:rPr>
              <a:t>prejudice</a:t>
            </a:r>
            <a:r>
              <a:rPr lang="en-GB" sz="2800" i="1" dirty="0">
                <a:latin typeface="Avenir Next LT Pro" panose="020B0504020202020204" pitchFamily="34" charset="0"/>
              </a:rPr>
              <a:t> the </a:t>
            </a:r>
            <a:r>
              <a:rPr lang="en-GB" sz="2800" b="1" i="1" u="sng" dirty="0">
                <a:latin typeface="Avenir Next LT Pro" panose="020B0504020202020204" pitchFamily="34" charset="0"/>
              </a:rPr>
              <a:t>civil and religious rights of existing non-Jewish</a:t>
            </a:r>
            <a:r>
              <a:rPr lang="en-GB" sz="2800" i="1" dirty="0">
                <a:latin typeface="Avenir Next LT Pro" panose="020B0504020202020204" pitchFamily="34" charset="0"/>
              </a:rPr>
              <a:t> populations in Palestine’</a:t>
            </a:r>
          </a:p>
          <a:p>
            <a:pPr lvl="1">
              <a:buFont typeface="Wingdings" panose="05000000000000000000" pitchFamily="2" charset="2"/>
              <a:buChar char="§"/>
            </a:pPr>
            <a:endParaRPr lang="en-GB" sz="2800" i="1" dirty="0">
              <a:latin typeface="Avenir Next LT Pro" panose="020B0504020202020204" pitchFamily="34" charset="0"/>
            </a:endParaRPr>
          </a:p>
          <a:p>
            <a:pPr lvl="1">
              <a:buFont typeface="Wingdings" panose="05000000000000000000" pitchFamily="2" charset="2"/>
              <a:buChar char="§"/>
            </a:pPr>
            <a:r>
              <a:rPr lang="en-GB" sz="2800" i="1" dirty="0">
                <a:latin typeface="Avenir Next LT Pro" panose="020B0504020202020204" pitchFamily="34" charset="0"/>
              </a:rPr>
              <a:t>‘Facilitate </a:t>
            </a:r>
            <a:r>
              <a:rPr lang="en-GB" sz="2800" b="1" i="1" u="sng" dirty="0">
                <a:latin typeface="Avenir Next LT Pro" panose="020B0504020202020204" pitchFamily="34" charset="0"/>
              </a:rPr>
              <a:t>Jewish immigration </a:t>
            </a:r>
            <a:r>
              <a:rPr lang="en-GB" sz="2800" i="1" dirty="0">
                <a:latin typeface="Avenir Next LT Pro" panose="020B0504020202020204" pitchFamily="34" charset="0"/>
              </a:rPr>
              <a:t>under </a:t>
            </a:r>
            <a:r>
              <a:rPr lang="en-GB" sz="2800" b="1" i="1" u="sng" dirty="0">
                <a:latin typeface="Avenir Next LT Pro" panose="020B0504020202020204" pitchFamily="34" charset="0"/>
              </a:rPr>
              <a:t>suitable conditions</a:t>
            </a:r>
            <a:r>
              <a:rPr lang="en-GB" sz="2800" i="1" dirty="0">
                <a:latin typeface="Avenir Next LT Pro" panose="020B0504020202020204" pitchFamily="34" charset="0"/>
              </a:rPr>
              <a:t>.’</a:t>
            </a:r>
          </a:p>
          <a:p>
            <a:pPr lvl="1">
              <a:buFont typeface="Wingdings" panose="05000000000000000000" pitchFamily="2" charset="2"/>
              <a:buChar char="§"/>
            </a:pPr>
            <a:endParaRPr lang="en-GB" sz="1900" i="1" dirty="0">
              <a:latin typeface="Avenir Next LT Pro" panose="020B0504020202020204" pitchFamily="34" charset="0"/>
            </a:endParaRPr>
          </a:p>
          <a:p>
            <a:pPr lvl="1">
              <a:buFont typeface="Wingdings" panose="05000000000000000000" pitchFamily="2" charset="2"/>
              <a:buChar char="§"/>
            </a:pPr>
            <a:endParaRPr lang="en-GB" sz="1900" dirty="0">
              <a:latin typeface="Avenir Next LT Pro" panose="020B0504020202020204" pitchFamily="34" charset="0"/>
            </a:endParaRPr>
          </a:p>
          <a:p>
            <a:pPr lvl="1">
              <a:buFont typeface="Wingdings" panose="05000000000000000000" pitchFamily="2" charset="2"/>
              <a:buChar char="§"/>
            </a:pPr>
            <a:endParaRPr lang="en-GB" sz="1800" i="1" dirty="0">
              <a:latin typeface="Avenir Next LT Pro" panose="020B0504020202020204" pitchFamily="34" charset="0"/>
            </a:endParaRPr>
          </a:p>
          <a:p>
            <a:pPr lvl="1">
              <a:buFont typeface="Wingdings" panose="05000000000000000000" pitchFamily="2" charset="2"/>
              <a:buChar char="§"/>
            </a:pPr>
            <a:endParaRPr lang="en-GB" sz="1800" i="1" dirty="0">
              <a:latin typeface="Avenir Next LT Pro" panose="020B0504020202020204" pitchFamily="34" charset="0"/>
            </a:endParaRPr>
          </a:p>
          <a:p>
            <a:pPr>
              <a:buFont typeface="Wingdings" panose="05000000000000000000" pitchFamily="2" charset="2"/>
              <a:buChar char="§"/>
            </a:pPr>
            <a:endParaRPr lang="en-GB" sz="2200" i="1" dirty="0">
              <a:latin typeface="Avenir Next LT Pro" panose="020B0504020202020204" pitchFamily="34" charset="0"/>
            </a:endParaRPr>
          </a:p>
          <a:p>
            <a:pPr lvl="1">
              <a:buFont typeface="Wingdings" panose="05000000000000000000" pitchFamily="2" charset="2"/>
              <a:buChar char="§"/>
            </a:pPr>
            <a:endParaRPr lang="en-GB" sz="1800" i="1" dirty="0">
              <a:latin typeface="Avenir Next LT Pro" panose="020B0504020202020204" pitchFamily="34" charset="0"/>
            </a:endParaRPr>
          </a:p>
          <a:p>
            <a:pPr lvl="1">
              <a:buFont typeface="Wingdings" panose="05000000000000000000" pitchFamily="2" charset="2"/>
              <a:buChar char="§"/>
            </a:pPr>
            <a:endParaRPr lang="en-GB" sz="1800" i="1" dirty="0">
              <a:latin typeface="Avenir Next LT Pro" panose="020B0504020202020204" pitchFamily="34" charset="0"/>
            </a:endParaRPr>
          </a:p>
          <a:p>
            <a:pPr lvl="1">
              <a:buFont typeface="Wingdings" panose="05000000000000000000" pitchFamily="2" charset="2"/>
              <a:buChar char="§"/>
            </a:pPr>
            <a:endParaRPr lang="en-GB" sz="1800" i="1" dirty="0">
              <a:latin typeface="Avenir Next LT Pro" panose="020B0504020202020204" pitchFamily="34" charset="0"/>
            </a:endParaRPr>
          </a:p>
          <a:p>
            <a:pPr>
              <a:buFont typeface="Wingdings" panose="05000000000000000000" pitchFamily="2" charset="2"/>
              <a:buChar char="§"/>
            </a:pPr>
            <a:endParaRPr lang="en-GB" sz="1800" dirty="0">
              <a:latin typeface="Avenir Next LT Pro" panose="020B0504020202020204" pitchFamily="34" charset="0"/>
            </a:endParaRPr>
          </a:p>
        </p:txBody>
      </p:sp>
      <p:sp>
        <p:nvSpPr>
          <p:cNvPr id="27" name="Freeform: Shape 24">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44855A2D-0A04-451B-998D-BF05E37F4002}"/>
              </a:ext>
            </a:extLst>
          </p:cNvPr>
          <p:cNvPicPr>
            <a:picLocks noChangeAspect="1"/>
          </p:cNvPicPr>
          <p:nvPr/>
        </p:nvPicPr>
        <p:blipFill rotWithShape="1">
          <a:blip r:embed="rId2"/>
          <a:srcRect l="23230" r="9649" b="2"/>
          <a:stretch/>
        </p:blipFill>
        <p:spPr>
          <a:xfrm>
            <a:off x="6750141" y="0"/>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 xmlns:a16="http://schemas.microsoft.com/office/drawing/2014/main" id="{0298627C-33EA-4D1B-B1E6-29AF61352546}"/>
              </a:ext>
            </a:extLst>
          </p:cNvPr>
          <p:cNvSpPr txBox="1"/>
          <p:nvPr/>
        </p:nvSpPr>
        <p:spPr>
          <a:xfrm>
            <a:off x="6861309" y="5898592"/>
            <a:ext cx="5219522" cy="646331"/>
          </a:xfrm>
          <a:prstGeom prst="rect">
            <a:avLst/>
          </a:prstGeom>
          <a:noFill/>
        </p:spPr>
        <p:txBody>
          <a:bodyPr wrap="square" rtlCol="0">
            <a:spAutoFit/>
          </a:bodyPr>
          <a:lstStyle/>
          <a:p>
            <a:pPr algn="r"/>
            <a:r>
              <a:rPr lang="en-GB" dirty="0">
                <a:latin typeface="Avenir Next LT Pro" panose="020B0504020202020204" pitchFamily="34" charset="0"/>
              </a:rPr>
              <a:t>British colonial troops put down a Palestinian protest (1933) </a:t>
            </a:r>
          </a:p>
        </p:txBody>
      </p:sp>
    </p:spTree>
    <p:extLst>
      <p:ext uri="{BB962C8B-B14F-4D97-AF65-F5344CB8AC3E}">
        <p14:creationId xmlns:p14="http://schemas.microsoft.com/office/powerpoint/2010/main" val="2682307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02D3394-4E66-4810-BE27-4B1CDC72DEC7}"/>
              </a:ext>
            </a:extLst>
          </p:cNvPr>
          <p:cNvSpPr>
            <a:spLocks noGrp="1"/>
          </p:cNvSpPr>
          <p:nvPr>
            <p:ph idx="1"/>
          </p:nvPr>
        </p:nvSpPr>
        <p:spPr>
          <a:xfrm>
            <a:off x="5202420" y="876450"/>
            <a:ext cx="6784556" cy="5105100"/>
          </a:xfrm>
        </p:spPr>
        <p:txBody>
          <a:bodyPr>
            <a:normAutofit lnSpcReduction="10000"/>
          </a:bodyPr>
          <a:lstStyle/>
          <a:p>
            <a:pPr marL="0" indent="0">
              <a:buNone/>
            </a:pPr>
            <a:r>
              <a:rPr lang="en-GB" sz="2400" dirty="0">
                <a:solidFill>
                  <a:schemeClr val="bg1"/>
                </a:solidFill>
                <a:latin typeface="Avenir Next LT Pro" panose="020B0504020202020204" pitchFamily="34" charset="0"/>
              </a:rPr>
              <a:t>After the Balfour Declaration, Britain facilitated the colonisation of Palestine.</a:t>
            </a:r>
          </a:p>
          <a:p>
            <a:pPr marL="0" indent="0">
              <a:buNone/>
            </a:pPr>
            <a:endParaRPr lang="en-GB" sz="2400" dirty="0">
              <a:solidFill>
                <a:schemeClr val="bg1"/>
              </a:solidFill>
              <a:latin typeface="Avenir Next LT Pro" panose="020B0504020202020204" pitchFamily="34" charset="0"/>
            </a:endParaRPr>
          </a:p>
          <a:p>
            <a:pPr marL="0" indent="0">
              <a:buNone/>
            </a:pPr>
            <a:r>
              <a:rPr lang="en-GB" sz="2400" dirty="0">
                <a:solidFill>
                  <a:schemeClr val="bg1"/>
                </a:solidFill>
                <a:latin typeface="Avenir Next LT Pro" panose="020B0504020202020204" pitchFamily="34" charset="0"/>
              </a:rPr>
              <a:t>[Palestinian] Arab Revolt (1936-39)</a:t>
            </a:r>
          </a:p>
          <a:p>
            <a:pPr lvl="1">
              <a:buFont typeface="Wingdings" panose="05000000000000000000" pitchFamily="2" charset="2"/>
              <a:buChar char="§"/>
            </a:pPr>
            <a:r>
              <a:rPr lang="en-GB" dirty="0">
                <a:solidFill>
                  <a:schemeClr val="bg1"/>
                </a:solidFill>
                <a:latin typeface="Avenir Next LT Pro" panose="020B0504020202020204" pitchFamily="34" charset="0"/>
              </a:rPr>
              <a:t>5,000 Palestinian deaths</a:t>
            </a:r>
          </a:p>
          <a:p>
            <a:pPr lvl="1">
              <a:buFont typeface="Wingdings" panose="05000000000000000000" pitchFamily="2" charset="2"/>
              <a:buChar char="§"/>
            </a:pPr>
            <a:r>
              <a:rPr lang="en-GB" dirty="0">
                <a:solidFill>
                  <a:schemeClr val="bg1"/>
                </a:solidFill>
                <a:latin typeface="Avenir Next LT Pro" panose="020B0504020202020204" pitchFamily="34" charset="0"/>
              </a:rPr>
              <a:t>Destruction of the Palestinian leadership</a:t>
            </a:r>
          </a:p>
          <a:p>
            <a:pPr lvl="1"/>
            <a:endParaRPr lang="en-GB" dirty="0">
              <a:solidFill>
                <a:schemeClr val="bg1"/>
              </a:solidFill>
              <a:latin typeface="Avenir Next LT Pro" panose="020B0504020202020204" pitchFamily="34" charset="0"/>
            </a:endParaRPr>
          </a:p>
          <a:p>
            <a:pPr lvl="1">
              <a:buFont typeface="Wingdings" panose="05000000000000000000" pitchFamily="2" charset="2"/>
              <a:buChar char="§"/>
            </a:pPr>
            <a:r>
              <a:rPr lang="en-GB" dirty="0">
                <a:solidFill>
                  <a:schemeClr val="bg1"/>
                </a:solidFill>
                <a:latin typeface="Avenir Next LT Pro" panose="020B0504020202020204" pitchFamily="34" charset="0"/>
              </a:rPr>
              <a:t>UN Partition Plan (1947) – Britain withdrew</a:t>
            </a:r>
          </a:p>
          <a:p>
            <a:pPr lvl="1">
              <a:buFont typeface="Wingdings" panose="05000000000000000000" pitchFamily="2" charset="2"/>
              <a:buChar char="§"/>
            </a:pPr>
            <a:r>
              <a:rPr lang="en-GB" dirty="0">
                <a:solidFill>
                  <a:schemeClr val="bg1"/>
                </a:solidFill>
                <a:latin typeface="Avenir Next LT Pro" panose="020B0504020202020204" pitchFamily="34" charset="0"/>
              </a:rPr>
              <a:t>Nakba (1948). Israel occupies 1/3 more land than assigned by the UN</a:t>
            </a:r>
          </a:p>
          <a:p>
            <a:pPr lvl="1">
              <a:buFont typeface="Wingdings" panose="05000000000000000000" pitchFamily="2" charset="2"/>
              <a:buChar char="§"/>
            </a:pPr>
            <a:r>
              <a:rPr lang="en-GB" dirty="0">
                <a:solidFill>
                  <a:schemeClr val="bg1"/>
                </a:solidFill>
                <a:latin typeface="Avenir Next LT Pro" panose="020B0504020202020204" pitchFamily="34" charset="0"/>
              </a:rPr>
              <a:t>Nakba – ‘Catastrophe’ in Arabic - &gt; 700,000 Palestinian refugees expelled or forcibly displaced. Over 530 towns and villages destroyed.</a:t>
            </a:r>
          </a:p>
        </p:txBody>
      </p:sp>
      <p:sp>
        <p:nvSpPr>
          <p:cNvPr id="10" name="Oval 9">
            <a:extLst>
              <a:ext uri="{FF2B5EF4-FFF2-40B4-BE49-F238E27FC236}">
                <a16:creationId xmlns="" xmlns:a16="http://schemas.microsoft.com/office/drawing/2014/main" id="{0716FB4A-0419-4854-93C7-F9AB1B07DA63}"/>
              </a:ext>
            </a:extLst>
          </p:cNvPr>
          <p:cNvSpPr/>
          <p:nvPr/>
        </p:nvSpPr>
        <p:spPr>
          <a:xfrm>
            <a:off x="-1081961" y="1709851"/>
            <a:ext cx="6278252" cy="6225521"/>
          </a:xfrm>
          <a:prstGeom prst="ellipse">
            <a:avLst/>
          </a:prstGeom>
          <a:solidFill>
            <a:schemeClr val="tx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 xmlns:a16="http://schemas.microsoft.com/office/drawing/2014/main" id="{138DDF79-86F0-42A7-B05B-E2D4D5633410}"/>
              </a:ext>
            </a:extLst>
          </p:cNvPr>
          <p:cNvSpPr txBox="1">
            <a:spLocks/>
          </p:cNvSpPr>
          <p:nvPr/>
        </p:nvSpPr>
        <p:spPr>
          <a:xfrm>
            <a:off x="205024" y="313076"/>
            <a:ext cx="4662251" cy="1002007"/>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Avenir Next LT Pro" panose="020B0504020202020204" pitchFamily="34" charset="0"/>
              </a:rPr>
              <a:t>Palestine: A History of Colonisation</a:t>
            </a:r>
          </a:p>
        </p:txBody>
      </p:sp>
      <p:sp>
        <p:nvSpPr>
          <p:cNvPr id="2" name="AutoShape 2" descr="Balfour Declaration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descr="The Nakba did not start or end in 1948 | Middle East | Al Jaze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24" y="3429000"/>
            <a:ext cx="4168880" cy="234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498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venir Next LT Pro"/>
              </a:rPr>
              <a:t>Palestinian Citizens of Israel (1948-1966 and onwards)</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
            </a:pPr>
            <a:r>
              <a:rPr lang="en-GB" dirty="0">
                <a:latin typeface="Avenir Next LT Pro"/>
              </a:rPr>
              <a:t>After the Nakba, Palestinians who remain in state of Israel are granted citizenship, while those expelled are blocked from returning, and have land expropriated by the new Israeli state.</a:t>
            </a:r>
          </a:p>
          <a:p>
            <a:pPr>
              <a:buFont typeface="Wingdings" panose="05000000000000000000" pitchFamily="2" charset="2"/>
              <a:buChar char="§"/>
            </a:pPr>
            <a:r>
              <a:rPr lang="en-GB" dirty="0">
                <a:latin typeface="Avenir Next LT Pro"/>
              </a:rPr>
              <a:t>Until 1966 Palestinian citizens are under martial law. This allows Israeli state to seize their land, and limits the ability of Palestinians to obtain political influence.</a:t>
            </a:r>
          </a:p>
          <a:p>
            <a:pPr>
              <a:buFont typeface="Wingdings" panose="05000000000000000000" pitchFamily="2" charset="2"/>
              <a:buChar char="§"/>
            </a:pPr>
            <a:r>
              <a:rPr lang="en-GB" dirty="0">
                <a:latin typeface="Avenir Next LT Pro"/>
              </a:rPr>
              <a:t>This period of martial law facilitates the creation of a system of institutionalised racist discrimination. While both Jewish Israelis and Palestinians have citizenship, rights are assigned based on nationality.</a:t>
            </a:r>
          </a:p>
          <a:p>
            <a:pPr>
              <a:buFont typeface="Wingdings" panose="05000000000000000000" pitchFamily="2" charset="2"/>
              <a:buChar char="§"/>
            </a:pPr>
            <a:r>
              <a:rPr lang="en-GB" dirty="0">
                <a:latin typeface="Avenir Next LT Pro"/>
              </a:rPr>
              <a:t>Palestinian nationals face discrimination in every aspect of life, from housing and employment, to education and land ownership.</a:t>
            </a:r>
          </a:p>
          <a:p>
            <a:pPr>
              <a:buFont typeface="Wingdings" panose="05000000000000000000" pitchFamily="2" charset="2"/>
              <a:buChar char="§"/>
            </a:pPr>
            <a:r>
              <a:rPr lang="en-GB" dirty="0">
                <a:latin typeface="Avenir Next LT Pro"/>
              </a:rPr>
              <a:t>In the Negev/</a:t>
            </a:r>
            <a:r>
              <a:rPr lang="en-GB" dirty="0" err="1">
                <a:latin typeface="Avenir Next LT Pro"/>
              </a:rPr>
              <a:t>Naqab</a:t>
            </a:r>
            <a:r>
              <a:rPr lang="en-GB" dirty="0">
                <a:latin typeface="Avenir Next LT Pro"/>
              </a:rPr>
              <a:t>, Palestinian Bedouin communities face ongoing dispossession, despite being Israeli citizens.</a:t>
            </a:r>
          </a:p>
        </p:txBody>
      </p:sp>
    </p:spTree>
    <p:extLst>
      <p:ext uri="{BB962C8B-B14F-4D97-AF65-F5344CB8AC3E}">
        <p14:creationId xmlns:p14="http://schemas.microsoft.com/office/powerpoint/2010/main" val="38496881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ix-Day War - HISTORY">
            <a:extLst>
              <a:ext uri="{FF2B5EF4-FFF2-40B4-BE49-F238E27FC236}">
                <a16:creationId xmlns="" xmlns:a16="http://schemas.microsoft.com/office/drawing/2014/main" id="{C25E8C98-7183-4908-8CBD-3F9FBD94C2D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A215D32F-EDA6-4152-82EC-268B85691D74}"/>
              </a:ext>
            </a:extLst>
          </p:cNvPr>
          <p:cNvSpPr>
            <a:spLocks noGrp="1"/>
          </p:cNvSpPr>
          <p:nvPr>
            <p:ph type="title"/>
          </p:nvPr>
        </p:nvSpPr>
        <p:spPr>
          <a:xfrm>
            <a:off x="704850" y="407987"/>
            <a:ext cx="10515600" cy="1325563"/>
          </a:xfrm>
        </p:spPr>
        <p:txBody>
          <a:bodyPr/>
          <a:lstStyle/>
          <a:p>
            <a:r>
              <a:rPr lang="en-GB" b="1" dirty="0">
                <a:latin typeface="Avenir Next LT Pro" panose="020B0504020202020204" pitchFamily="34" charset="0"/>
              </a:rPr>
              <a:t>1967 ‘Six Day’ War </a:t>
            </a:r>
            <a:r>
              <a:rPr lang="en-GB" b="1" dirty="0">
                <a:latin typeface="Avenir Next LT Pro" panose="020B0504020202020204" pitchFamily="34" charset="0"/>
                <a:sym typeface="Wingdings" panose="05000000000000000000" pitchFamily="2" charset="2"/>
              </a:rPr>
              <a:t> Occupied Palestinian Territory</a:t>
            </a:r>
            <a:endParaRPr lang="en-GB" b="1" dirty="0">
              <a:latin typeface="Avenir Next LT Pro" panose="020B0504020202020204" pitchFamily="34" charset="0"/>
            </a:endParaRPr>
          </a:p>
        </p:txBody>
      </p:sp>
      <p:sp>
        <p:nvSpPr>
          <p:cNvPr id="3" name="Content Placeholder 2">
            <a:extLst>
              <a:ext uri="{FF2B5EF4-FFF2-40B4-BE49-F238E27FC236}">
                <a16:creationId xmlns="" xmlns:a16="http://schemas.microsoft.com/office/drawing/2014/main" id="{8F72F08E-30BE-4C01-9C28-D555E3B6BDBA}"/>
              </a:ext>
            </a:extLst>
          </p:cNvPr>
          <p:cNvSpPr>
            <a:spLocks noGrp="1"/>
          </p:cNvSpPr>
          <p:nvPr>
            <p:ph idx="1"/>
          </p:nvPr>
        </p:nvSpPr>
        <p:spPr>
          <a:xfrm>
            <a:off x="704850" y="2098675"/>
            <a:ext cx="10515600" cy="4351338"/>
          </a:xfrm>
        </p:spPr>
        <p:txBody>
          <a:bodyPr>
            <a:normAutofit fontScale="92500" lnSpcReduction="10000"/>
          </a:bodyPr>
          <a:lstStyle/>
          <a:p>
            <a:pPr marL="0" indent="0">
              <a:buNone/>
            </a:pPr>
            <a:r>
              <a:rPr lang="en-GB" sz="2400" dirty="0">
                <a:latin typeface="Avenir Next LT Pro"/>
              </a:rPr>
              <a:t>Israel achieves absolute victory over Arab armies. </a:t>
            </a:r>
          </a:p>
          <a:p>
            <a:pPr>
              <a:buFont typeface="Wingdings" panose="05000000000000000000" pitchFamily="2" charset="2"/>
              <a:buChar char="Ø"/>
            </a:pPr>
            <a:endParaRPr lang="en-GB" sz="2400" dirty="0">
              <a:latin typeface="Avenir Next LT Pro"/>
            </a:endParaRPr>
          </a:p>
          <a:p>
            <a:pPr marL="0" indent="0">
              <a:buNone/>
            </a:pPr>
            <a:r>
              <a:rPr lang="en-GB" sz="2400" dirty="0">
                <a:latin typeface="Avenir Next LT Pro"/>
              </a:rPr>
              <a:t>Significantly, Israel gains control over the remainder of ‘historic Palestine’: East Jerusalem, West Bank and Gaza. These areas are subjected to ongoing military occupation. Israel’s aim is to control and settle as much of the land of historic Palestine as possible and drive as many of the indigenous Palestinian population from the land as it can. </a:t>
            </a:r>
          </a:p>
          <a:p>
            <a:pPr lvl="1">
              <a:buFont typeface="Wingdings" panose="05000000000000000000" pitchFamily="2" charset="2"/>
              <a:buChar char="Ø"/>
            </a:pPr>
            <a:endParaRPr lang="en-GB" dirty="0">
              <a:latin typeface="Avenir Next LT Pro" panose="020B0504020202020204" pitchFamily="34" charset="0"/>
            </a:endParaRPr>
          </a:p>
          <a:p>
            <a:pPr lvl="1">
              <a:buFont typeface="Wingdings" panose="05000000000000000000" pitchFamily="2" charset="2"/>
              <a:buChar char="§"/>
            </a:pPr>
            <a:r>
              <a:rPr lang="en-GB" dirty="0">
                <a:latin typeface="Avenir Next LT Pro" panose="020B0504020202020204" pitchFamily="34" charset="0"/>
              </a:rPr>
              <a:t>Israel also seizes control of Sinai Peninsula and Golan Heights. Part of the Sinai is ceded back to Egypt as part of the Israel-Egypt Peace Agreement (1979). The Golan Heights (Syria) remains under Israeli control.</a:t>
            </a:r>
          </a:p>
          <a:p>
            <a:pPr lvl="1">
              <a:buFont typeface="Wingdings" panose="05000000000000000000" pitchFamily="2" charset="2"/>
              <a:buChar char="§"/>
            </a:pPr>
            <a:r>
              <a:rPr lang="en-GB" dirty="0">
                <a:latin typeface="Avenir Next LT Pro" panose="020B0504020202020204" pitchFamily="34" charset="0"/>
              </a:rPr>
              <a:t>International law regards the West </a:t>
            </a:r>
            <a:r>
              <a:rPr lang="en-GB" dirty="0" smtClean="0">
                <a:latin typeface="Avenir Next LT Pro" panose="020B0504020202020204" pitchFamily="34" charset="0"/>
              </a:rPr>
              <a:t>Bank, East Jerusalem and Gaza </a:t>
            </a:r>
            <a:r>
              <a:rPr lang="en-GB" dirty="0">
                <a:latin typeface="Avenir Next LT Pro" panose="020B0504020202020204" pitchFamily="34" charset="0"/>
              </a:rPr>
              <a:t>(and Golan) as illegally occupied</a:t>
            </a:r>
          </a:p>
        </p:txBody>
      </p:sp>
    </p:spTree>
    <p:extLst>
      <p:ext uri="{BB962C8B-B14F-4D97-AF65-F5344CB8AC3E}">
        <p14:creationId xmlns:p14="http://schemas.microsoft.com/office/powerpoint/2010/main" val="4012798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sraeli officials to pressure UN to negate Palestinian right of return – –  IMEMC News">
            <a:extLst>
              <a:ext uri="{FF2B5EF4-FFF2-40B4-BE49-F238E27FC236}">
                <a16:creationId xmlns="" xmlns:a16="http://schemas.microsoft.com/office/drawing/2014/main" id="{69AEED02-C580-45D2-B44D-458C39433C2A}"/>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96B5C653-56B9-462B-A57D-CB68E5597F3D}"/>
              </a:ext>
            </a:extLst>
          </p:cNvPr>
          <p:cNvSpPr>
            <a:spLocks noGrp="1"/>
          </p:cNvSpPr>
          <p:nvPr>
            <p:ph type="title"/>
          </p:nvPr>
        </p:nvSpPr>
        <p:spPr/>
        <p:txBody>
          <a:bodyPr/>
          <a:lstStyle/>
          <a:p>
            <a:r>
              <a:rPr lang="en-GB" b="1" dirty="0">
                <a:latin typeface="Avenir Next LT Pro" panose="020B0504020202020204" pitchFamily="34" charset="0"/>
              </a:rPr>
              <a:t>Palestinians in the OPTs </a:t>
            </a:r>
          </a:p>
        </p:txBody>
      </p:sp>
      <p:sp>
        <p:nvSpPr>
          <p:cNvPr id="3" name="Content Placeholder 2">
            <a:extLst>
              <a:ext uri="{FF2B5EF4-FFF2-40B4-BE49-F238E27FC236}">
                <a16:creationId xmlns="" xmlns:a16="http://schemas.microsoft.com/office/drawing/2014/main" id="{F49A0120-2812-4658-BCD0-40228CBA8E4D}"/>
              </a:ext>
            </a:extLst>
          </p:cNvPr>
          <p:cNvSpPr>
            <a:spLocks noGrp="1"/>
          </p:cNvSpPr>
          <p:nvPr>
            <p:ph idx="1"/>
          </p:nvPr>
        </p:nvSpPr>
        <p:spPr/>
        <p:txBody>
          <a:bodyPr>
            <a:normAutofit fontScale="77500" lnSpcReduction="20000"/>
          </a:bodyPr>
          <a:lstStyle/>
          <a:p>
            <a:pPr marL="0" indent="0">
              <a:buNone/>
            </a:pPr>
            <a:endParaRPr lang="en-GB" sz="2400" dirty="0">
              <a:latin typeface="Avenir Next LT Pro" panose="020B0504020202020204" pitchFamily="34" charset="0"/>
            </a:endParaRPr>
          </a:p>
          <a:p>
            <a:pPr marL="0" indent="0">
              <a:buNone/>
            </a:pPr>
            <a:r>
              <a:rPr lang="en-GB" sz="2400" b="1" u="sng" dirty="0">
                <a:latin typeface="Avenir Next LT Pro" panose="020B0504020202020204" pitchFamily="34" charset="0"/>
              </a:rPr>
              <a:t>Israelis in the OPT (living in Jewish-only settlements)</a:t>
            </a:r>
          </a:p>
          <a:p>
            <a:r>
              <a:rPr lang="en-GB" sz="2400" dirty="0">
                <a:latin typeface="Avenir Next LT Pro" panose="020B0504020202020204" pitchFamily="34" charset="0"/>
              </a:rPr>
              <a:t>Settler communities based on stolen Palestinian land, who are given financial and political support by the Israeli government. Around </a:t>
            </a:r>
            <a:r>
              <a:rPr lang="en-GB" sz="2400" dirty="0" smtClean="0">
                <a:latin typeface="Avenir Next LT Pro" panose="020B0504020202020204" pitchFamily="34" charset="0"/>
              </a:rPr>
              <a:t>700,000 </a:t>
            </a:r>
            <a:r>
              <a:rPr lang="en-GB" sz="2400" dirty="0">
                <a:latin typeface="Avenir Next LT Pro" panose="020B0504020202020204" pitchFamily="34" charset="0"/>
              </a:rPr>
              <a:t>Israeli settlers live on stolen Palestinian </a:t>
            </a:r>
            <a:r>
              <a:rPr lang="en-GB" sz="2400" dirty="0" smtClean="0">
                <a:latin typeface="Avenir Next LT Pro" panose="020B0504020202020204" pitchFamily="34" charset="0"/>
              </a:rPr>
              <a:t>land in the West Bank and East Jerusalem.</a:t>
            </a:r>
            <a:endParaRPr lang="en-GB" sz="2400" dirty="0">
              <a:latin typeface="Avenir Next LT Pro" panose="020B0504020202020204" pitchFamily="34" charset="0"/>
            </a:endParaRPr>
          </a:p>
          <a:p>
            <a:r>
              <a:rPr lang="en-GB" sz="2400" dirty="0">
                <a:latin typeface="Avenir Next LT Pro" panose="020B0504020202020204" pitchFamily="34" charset="0"/>
              </a:rPr>
              <a:t>Subject to Israeli civil law</a:t>
            </a:r>
          </a:p>
          <a:p>
            <a:endParaRPr lang="en-GB" sz="2400" b="1" u="sng" dirty="0">
              <a:latin typeface="Avenir Next LT Pro" panose="020B0504020202020204" pitchFamily="34" charset="0"/>
            </a:endParaRPr>
          </a:p>
          <a:p>
            <a:pPr marL="0" indent="0">
              <a:buNone/>
            </a:pPr>
            <a:r>
              <a:rPr lang="en-GB" sz="2400" b="1" u="sng" dirty="0">
                <a:latin typeface="Avenir Next LT Pro" panose="020B0504020202020204" pitchFamily="34" charset="0"/>
              </a:rPr>
              <a:t>Palestinians in OPT</a:t>
            </a:r>
          </a:p>
          <a:p>
            <a:pPr lvl="1">
              <a:buFont typeface="Wingdings" panose="05000000000000000000" pitchFamily="2" charset="2"/>
              <a:buChar char="§"/>
            </a:pPr>
            <a:r>
              <a:rPr lang="en-GB" dirty="0">
                <a:latin typeface="Avenir Next LT Pro" panose="020B0504020202020204" pitchFamily="34" charset="0"/>
              </a:rPr>
              <a:t>Subject to military law (discrepancy between law for settlers and Palestinians) with 98% conviction rate.</a:t>
            </a:r>
          </a:p>
          <a:p>
            <a:pPr lvl="1">
              <a:buFont typeface="Wingdings" panose="05000000000000000000" pitchFamily="2" charset="2"/>
              <a:buChar char="§"/>
            </a:pPr>
            <a:r>
              <a:rPr lang="en-GB" dirty="0">
                <a:latin typeface="Avenir Next LT Pro" panose="020B0504020202020204" pitchFamily="34" charset="0"/>
              </a:rPr>
              <a:t>Insecure residency rights for Palestinians in East Jerusalem.</a:t>
            </a:r>
          </a:p>
          <a:p>
            <a:pPr lvl="1">
              <a:buFont typeface="Wingdings" panose="05000000000000000000" pitchFamily="2" charset="2"/>
              <a:buChar char="§"/>
            </a:pPr>
            <a:r>
              <a:rPr lang="en-GB" dirty="0">
                <a:latin typeface="Avenir Next LT Pro" panose="020B0504020202020204" pitchFamily="34" charset="0"/>
              </a:rPr>
              <a:t>No political rights for Palestinians – cannot vote in Israeli elections.</a:t>
            </a:r>
          </a:p>
          <a:p>
            <a:pPr lvl="1">
              <a:buFont typeface="Wingdings" panose="05000000000000000000" pitchFamily="2" charset="2"/>
              <a:buChar char="§"/>
            </a:pPr>
            <a:r>
              <a:rPr lang="en-GB" dirty="0">
                <a:latin typeface="Avenir Next LT Pro" panose="020B0504020202020204" pitchFamily="34" charset="0"/>
              </a:rPr>
              <a:t>Face land dispossession, home demolition, arbitrary arrest and detention, settler and state violence etc.</a:t>
            </a:r>
          </a:p>
          <a:p>
            <a:pPr lvl="1">
              <a:buFont typeface="Wingdings" panose="05000000000000000000" pitchFamily="2" charset="2"/>
              <a:buChar char="§"/>
            </a:pPr>
            <a:r>
              <a:rPr lang="en-GB" dirty="0">
                <a:latin typeface="Avenir Next LT Pro" panose="020B0504020202020204" pitchFamily="34" charset="0"/>
              </a:rPr>
              <a:t>Tried in Israeli military courts and transferred to Israeli prisons in violation of the Geneva Convention</a:t>
            </a:r>
          </a:p>
          <a:p>
            <a:pPr lvl="1"/>
            <a:endParaRPr lang="en-GB" dirty="0">
              <a:latin typeface="Avenir Next LT Pro" panose="020B0504020202020204" pitchFamily="34" charset="0"/>
            </a:endParaRPr>
          </a:p>
          <a:p>
            <a:endParaRPr lang="en-GB" dirty="0">
              <a:latin typeface="Avenir Next LT Pro" panose="020B0504020202020204" pitchFamily="34" charset="0"/>
            </a:endParaRPr>
          </a:p>
          <a:p>
            <a:pPr marL="0" indent="0">
              <a:buNone/>
            </a:pPr>
            <a:endParaRPr lang="en-GB" dirty="0">
              <a:latin typeface="Avenir Next LT Pro" panose="020B0504020202020204" pitchFamily="34" charset="0"/>
            </a:endParaRPr>
          </a:p>
          <a:p>
            <a:endParaRPr lang="en-GB" dirty="0">
              <a:latin typeface="Avenir Next LT Pro" panose="020B0504020202020204" pitchFamily="34" charset="0"/>
            </a:endParaRPr>
          </a:p>
        </p:txBody>
      </p:sp>
    </p:spTree>
    <p:extLst>
      <p:ext uri="{BB962C8B-B14F-4D97-AF65-F5344CB8AC3E}">
        <p14:creationId xmlns:p14="http://schemas.microsoft.com/office/powerpoint/2010/main" val="143859027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CAC0BEA-357B-4B62-B0D9-A20A26B395ED}"/>
              </a:ext>
            </a:extLst>
          </p:cNvPr>
          <p:cNvPicPr>
            <a:picLocks noChangeAspect="1"/>
          </p:cNvPicPr>
          <p:nvPr/>
        </p:nvPicPr>
        <p:blipFill rotWithShape="1">
          <a:blip r:embed="rId2"/>
          <a:srcRect l="21622" t="20142" r="7527" b="9213"/>
          <a:stretch/>
        </p:blipFill>
        <p:spPr>
          <a:xfrm>
            <a:off x="0" y="0"/>
            <a:ext cx="12192000" cy="6838073"/>
          </a:xfrm>
          <a:prstGeom prst="rect">
            <a:avLst/>
          </a:prstGeom>
        </p:spPr>
      </p:pic>
      <p:sp>
        <p:nvSpPr>
          <p:cNvPr id="4" name="Title 1">
            <a:extLst>
              <a:ext uri="{FF2B5EF4-FFF2-40B4-BE49-F238E27FC236}">
                <a16:creationId xmlns="" xmlns:a16="http://schemas.microsoft.com/office/drawing/2014/main" id="{684B8BCC-1E76-4B62-A963-86803A4EBD89}"/>
              </a:ext>
            </a:extLst>
          </p:cNvPr>
          <p:cNvSpPr>
            <a:spLocks noGrp="1"/>
          </p:cNvSpPr>
          <p:nvPr>
            <p:ph type="title"/>
          </p:nvPr>
        </p:nvSpPr>
        <p:spPr>
          <a:xfrm>
            <a:off x="3181905" y="631825"/>
            <a:ext cx="8474476" cy="1325563"/>
          </a:xfrm>
        </p:spPr>
        <p:txBody>
          <a:bodyPr>
            <a:normAutofit fontScale="90000"/>
          </a:bodyPr>
          <a:lstStyle/>
          <a:p>
            <a:pPr algn="ctr"/>
            <a:r>
              <a:rPr lang="en-GB" b="1" dirty="0">
                <a:latin typeface="Avenir Next LT Pro" panose="020B0504020202020204" pitchFamily="34" charset="0"/>
              </a:rPr>
              <a:t>Peace Process (Oslo Accords): 1993 </a:t>
            </a:r>
            <a:br>
              <a:rPr lang="en-GB" b="1" dirty="0">
                <a:latin typeface="Avenir Next LT Pro" panose="020B0504020202020204" pitchFamily="34" charset="0"/>
              </a:rPr>
            </a:br>
            <a:endParaRPr lang="en-GB" b="1" dirty="0">
              <a:latin typeface="Avenir Next LT Pro" panose="020B0504020202020204" pitchFamily="34" charset="0"/>
            </a:endParaRPr>
          </a:p>
        </p:txBody>
      </p:sp>
      <p:sp>
        <p:nvSpPr>
          <p:cNvPr id="5" name="Content Placeholder 2">
            <a:extLst>
              <a:ext uri="{FF2B5EF4-FFF2-40B4-BE49-F238E27FC236}">
                <a16:creationId xmlns="" xmlns:a16="http://schemas.microsoft.com/office/drawing/2014/main" id="{AAA81ADD-B279-4959-9DA6-11B2FF4F2739}"/>
              </a:ext>
            </a:extLst>
          </p:cNvPr>
          <p:cNvSpPr>
            <a:spLocks noGrp="1"/>
          </p:cNvSpPr>
          <p:nvPr>
            <p:ph idx="1"/>
          </p:nvPr>
        </p:nvSpPr>
        <p:spPr>
          <a:xfrm>
            <a:off x="3817396" y="2354412"/>
            <a:ext cx="7612603" cy="4284514"/>
          </a:xfrm>
        </p:spPr>
        <p:txBody>
          <a:bodyPr>
            <a:normAutofit fontScale="85000" lnSpcReduction="20000"/>
          </a:bodyPr>
          <a:lstStyle/>
          <a:p>
            <a:pPr marL="0" indent="0">
              <a:buNone/>
            </a:pPr>
            <a:r>
              <a:rPr lang="en-GB" sz="2400" dirty="0">
                <a:latin typeface="Avenir Next LT Pro" panose="020B0504020202020204" pitchFamily="34" charset="0"/>
              </a:rPr>
              <a:t>The Palestine Liberation Organisation (PLO) recognises Israel (1988) and the Palestinian Authority is formed in the West Bank as part of the Oslo Accords signed in 1993.</a:t>
            </a:r>
          </a:p>
          <a:p>
            <a:pPr>
              <a:buFont typeface="Wingdings" panose="05000000000000000000" pitchFamily="2" charset="2"/>
              <a:buChar char="Ø"/>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The stated goal of the peace process was to lead to the eventual recognition of Palestinian State. However,</a:t>
            </a:r>
          </a:p>
          <a:p>
            <a:pPr lvl="1">
              <a:buFont typeface="Wingdings" panose="05000000000000000000" pitchFamily="2" charset="2"/>
              <a:buChar char="§"/>
            </a:pPr>
            <a:r>
              <a:rPr lang="en-GB" dirty="0">
                <a:latin typeface="Avenir Next LT Pro" panose="020B0504020202020204" pitchFamily="34" charset="0"/>
              </a:rPr>
              <a:t>Was this ever the intention of Israeli leadership?</a:t>
            </a:r>
          </a:p>
          <a:p>
            <a:pPr lvl="1">
              <a:buFont typeface="Wingdings" panose="05000000000000000000" pitchFamily="2" charset="2"/>
              <a:buChar char="§"/>
            </a:pPr>
            <a:r>
              <a:rPr lang="en-GB" dirty="0">
                <a:latin typeface="Avenir Next LT Pro" panose="020B0504020202020204" pitchFamily="34" charset="0"/>
              </a:rPr>
              <a:t>Certainly, the illegal settlement of Palestinian land, in violation of the Fourth Geneva Convention, which began in the 1970s - increased markedly. </a:t>
            </a:r>
          </a:p>
          <a:p>
            <a:pPr lvl="1">
              <a:buFont typeface="Wingdings" panose="05000000000000000000" pitchFamily="2" charset="2"/>
              <a:buChar char="§"/>
            </a:pPr>
            <a:r>
              <a:rPr lang="en-GB" dirty="0">
                <a:latin typeface="Avenir Next LT Pro" panose="020B0504020202020204" pitchFamily="34" charset="0"/>
              </a:rPr>
              <a:t>There are now over </a:t>
            </a:r>
            <a:r>
              <a:rPr lang="en-GB" dirty="0" smtClean="0">
                <a:latin typeface="Avenir Next LT Pro" panose="020B0504020202020204" pitchFamily="34" charset="0"/>
              </a:rPr>
              <a:t>700,000 </a:t>
            </a:r>
            <a:r>
              <a:rPr lang="en-GB" dirty="0">
                <a:latin typeface="Avenir Next LT Pro" panose="020B0504020202020204" pitchFamily="34" charset="0"/>
              </a:rPr>
              <a:t>settlers in </a:t>
            </a:r>
            <a:r>
              <a:rPr lang="en-GB" dirty="0" smtClean="0">
                <a:latin typeface="Avenir Next LT Pro" panose="020B0504020202020204" pitchFamily="34" charset="0"/>
              </a:rPr>
              <a:t>the occupied </a:t>
            </a:r>
            <a:r>
              <a:rPr lang="en-GB" dirty="0">
                <a:latin typeface="Avenir Next LT Pro" panose="020B0504020202020204" pitchFamily="34" charset="0"/>
              </a:rPr>
              <a:t>West Bank and East Jerusalem and the settlement and annexation of Palestinian land continues. </a:t>
            </a:r>
          </a:p>
          <a:p>
            <a:pPr lvl="1">
              <a:buFont typeface="Wingdings" panose="05000000000000000000" pitchFamily="2" charset="2"/>
              <a:buChar char="§"/>
            </a:pPr>
            <a:r>
              <a:rPr lang="en-GB" dirty="0">
                <a:latin typeface="Avenir Next LT Pro" panose="020B0504020202020204" pitchFamily="34" charset="0"/>
              </a:rPr>
              <a:t>Illegal military occupation of West Bank, Gaza and East Jerusalem continues. The PA has no sovereignty over land it is assigned to govern.</a:t>
            </a:r>
          </a:p>
          <a:p>
            <a:endParaRPr lang="en-GB" sz="2400" dirty="0">
              <a:latin typeface="Avenir Next LT Pro" panose="020B0504020202020204" pitchFamily="34" charset="0"/>
            </a:endParaRPr>
          </a:p>
        </p:txBody>
      </p:sp>
    </p:spTree>
    <p:extLst>
      <p:ext uri="{BB962C8B-B14F-4D97-AF65-F5344CB8AC3E}">
        <p14:creationId xmlns:p14="http://schemas.microsoft.com/office/powerpoint/2010/main" val="20147055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flying a kite&#10;&#10;Description automatically generated">
            <a:extLst>
              <a:ext uri="{FF2B5EF4-FFF2-40B4-BE49-F238E27FC236}">
                <a16:creationId xmlns="" xmlns:a16="http://schemas.microsoft.com/office/drawing/2014/main" id="{D0AA00DC-DC62-4156-9F48-539A1AD4F66F}"/>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0" y="-514350"/>
            <a:ext cx="12192000" cy="8157210"/>
          </a:xfrm>
          <a:prstGeom prst="rect">
            <a:avLst/>
          </a:prstGeom>
          <a:effectLst>
            <a:outerShdw blurRad="50800" dist="50800" dir="5400000" algn="ctr" rotWithShape="0">
              <a:schemeClr val="bg2">
                <a:alpha val="33000"/>
              </a:schemeClr>
            </a:outerShdw>
          </a:effectLst>
        </p:spPr>
      </p:pic>
      <p:sp>
        <p:nvSpPr>
          <p:cNvPr id="2" name="Title 1"/>
          <p:cNvSpPr>
            <a:spLocks noGrp="1"/>
          </p:cNvSpPr>
          <p:nvPr>
            <p:ph type="title"/>
          </p:nvPr>
        </p:nvSpPr>
        <p:spPr/>
        <p:txBody>
          <a:bodyPr/>
          <a:lstStyle/>
          <a:p>
            <a:r>
              <a:rPr lang="en-GB" b="1" dirty="0">
                <a:latin typeface="Avenir Next LT Pro" panose="020B0504020202020204" pitchFamily="34" charset="0"/>
                <a:cs typeface="Vani" panose="020B0502040204020203" pitchFamily="18" charset="0"/>
              </a:rPr>
              <a:t>Gaza Under Siege (</a:t>
            </a:r>
            <a:r>
              <a:rPr lang="en-GB" b="1" dirty="0" smtClean="0">
                <a:latin typeface="Avenir Next LT Pro" panose="020B0504020202020204" pitchFamily="34" charset="0"/>
                <a:cs typeface="Vani" panose="020B0502040204020203" pitchFamily="18" charset="0"/>
              </a:rPr>
              <a:t>2007)</a:t>
            </a:r>
            <a:endParaRPr lang="en-GB" b="1" dirty="0">
              <a:latin typeface="Avenir Next LT Pro" panose="020B0504020202020204" pitchFamily="34" charset="0"/>
              <a:cs typeface="Vani" panose="020B0502040204020203" pitchFamily="18" charset="0"/>
            </a:endParaRPr>
          </a:p>
        </p:txBody>
      </p:sp>
      <p:sp>
        <p:nvSpPr>
          <p:cNvPr id="3" name="Content Placeholder 2"/>
          <p:cNvSpPr>
            <a:spLocks noGrp="1"/>
          </p:cNvSpPr>
          <p:nvPr>
            <p:ph idx="1"/>
          </p:nvPr>
        </p:nvSpPr>
        <p:spPr/>
        <p:txBody>
          <a:bodyPr>
            <a:normAutofit fontScale="92500" lnSpcReduction="10000"/>
          </a:bodyPr>
          <a:lstStyle/>
          <a:p>
            <a:r>
              <a:rPr lang="en-GB" dirty="0">
                <a:latin typeface="Avenir Next LT Pro" panose="020B0504020202020204" pitchFamily="34" charset="0"/>
              </a:rPr>
              <a:t>In 2005, Israel removes settlers from Gaza, as part of Ariel Sharon’s disengagement plan. </a:t>
            </a:r>
          </a:p>
          <a:p>
            <a:r>
              <a:rPr lang="en-GB" dirty="0">
                <a:latin typeface="Avenir Next LT Pro" panose="020B0504020202020204" pitchFamily="34" charset="0"/>
              </a:rPr>
              <a:t>Instead, Israel places Gaza under a suffocating land, air and sea </a:t>
            </a:r>
            <a:r>
              <a:rPr lang="en-GB" dirty="0" smtClean="0">
                <a:latin typeface="Avenir Next LT Pro" panose="020B0504020202020204" pitchFamily="34" charset="0"/>
              </a:rPr>
              <a:t>blockade</a:t>
            </a:r>
            <a:r>
              <a:rPr lang="en-GB" dirty="0">
                <a:latin typeface="Avenir Next LT Pro" panose="020B0504020202020204" pitchFamily="34" charset="0"/>
              </a:rPr>
              <a:t> </a:t>
            </a:r>
            <a:r>
              <a:rPr lang="en-GB" dirty="0" smtClean="0">
                <a:latin typeface="Avenir Next LT Pro" panose="020B0504020202020204" pitchFamily="34" charset="0"/>
              </a:rPr>
              <a:t>in June 2007.</a:t>
            </a:r>
            <a:endParaRPr lang="en-GB" dirty="0">
              <a:latin typeface="Avenir Next LT Pro" panose="020B0504020202020204" pitchFamily="34" charset="0"/>
            </a:endParaRPr>
          </a:p>
          <a:p>
            <a:r>
              <a:rPr lang="en-GB" dirty="0">
                <a:latin typeface="Avenir Next LT Pro" panose="020B0504020202020204" pitchFamily="34" charset="0"/>
              </a:rPr>
              <a:t>Gaza is subject to routine aerial bombardment, most </a:t>
            </a:r>
            <a:r>
              <a:rPr lang="en-GB" dirty="0" smtClean="0">
                <a:latin typeface="Avenir Next LT Pro" panose="020B0504020202020204" pitchFamily="34" charset="0"/>
              </a:rPr>
              <a:t>recently </a:t>
            </a:r>
            <a:r>
              <a:rPr lang="en-GB" dirty="0">
                <a:latin typeface="Avenir Next LT Pro" panose="020B0504020202020204" pitchFamily="34" charset="0"/>
              </a:rPr>
              <a:t>in 2014, when Israel killed over 2,200 Palestinians, nearly a quarter of them children, in 51 days of terror.</a:t>
            </a:r>
          </a:p>
          <a:p>
            <a:r>
              <a:rPr lang="en-GB" dirty="0">
                <a:latin typeface="Avenir Next LT Pro" panose="020B0504020202020204" pitchFamily="34" charset="0"/>
              </a:rPr>
              <a:t>Devastating effects of the siege include the destruction of the Gazan economy, shortage of essential medicines, contamination of water, widespread poverty etc. </a:t>
            </a:r>
          </a:p>
          <a:p>
            <a:r>
              <a:rPr lang="en-GB" dirty="0">
                <a:latin typeface="Avenir Next LT Pro" panose="020B0504020202020204" pitchFamily="34" charset="0"/>
              </a:rPr>
              <a:t>In 2012 UN estimates Gaza will be uninhabitable by 2020. </a:t>
            </a:r>
          </a:p>
        </p:txBody>
      </p:sp>
    </p:spTree>
    <p:extLst>
      <p:ext uri="{BB962C8B-B14F-4D97-AF65-F5344CB8AC3E}">
        <p14:creationId xmlns:p14="http://schemas.microsoft.com/office/powerpoint/2010/main" val="28076644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TM10001104[[fn=Feathered]]</Template>
  <TotalTime>382</TotalTime>
  <Words>1261</Words>
  <Application>Microsoft Office PowerPoint</Application>
  <PresentationFormat>Custom</PresentationFormat>
  <Paragraphs>117</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Palestine: A History of Colonisation</vt:lpstr>
      <vt:lpstr>PowerPoint Presentation</vt:lpstr>
      <vt:lpstr>Palestinian Citizens of Israel (1948-1966 and onwards)</vt:lpstr>
      <vt:lpstr>1967 ‘Six Day’ War  Occupied Palestinian Territory</vt:lpstr>
      <vt:lpstr>Palestinians in the OPTs </vt:lpstr>
      <vt:lpstr>Peace Process (Oslo Accords): 1993  </vt:lpstr>
      <vt:lpstr>Gaza Under Siege (2007)</vt:lpstr>
      <vt:lpstr>SUMMARY Palestine (1948-2019)</vt:lpstr>
      <vt:lpstr>Boycott, Divestment, Sanctions (BDS)</vt:lpstr>
      <vt:lpstr>Targeting Complicit Companies</vt:lpstr>
      <vt:lpstr>PSC Campaigns: Recent Successes</vt:lpstr>
      <vt:lpstr>PowerPoint Presentation</vt:lpstr>
      <vt:lpstr>UK Universities</vt:lpstr>
      <vt:lpstr>Find out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 Student Groups</dc:title>
  <dc:creator>Safiya K</dc:creator>
  <cp:lastModifiedBy>Lewis Backon</cp:lastModifiedBy>
  <cp:revision>44</cp:revision>
  <dcterms:created xsi:type="dcterms:W3CDTF">2020-09-05T18:52:06Z</dcterms:created>
  <dcterms:modified xsi:type="dcterms:W3CDTF">2020-09-22T08:12:03Z</dcterms:modified>
</cp:coreProperties>
</file>